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0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70" r:id="rId4"/>
    <p:sldId id="263" r:id="rId5"/>
    <p:sldId id="265" r:id="rId6"/>
    <p:sldId id="262" r:id="rId7"/>
    <p:sldId id="267" r:id="rId8"/>
    <p:sldId id="260" r:id="rId9"/>
    <p:sldId id="275" r:id="rId10"/>
    <p:sldId id="264" r:id="rId11"/>
    <p:sldId id="276" r:id="rId12"/>
    <p:sldId id="266" r:id="rId13"/>
    <p:sldId id="277" r:id="rId14"/>
    <p:sldId id="268" r:id="rId15"/>
    <p:sldId id="278" r:id="rId16"/>
  </p:sldIdLst>
  <p:sldSz cx="20105688" cy="8878888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828126" algn="l" rtl="0" fontAlgn="base">
      <a:spcBef>
        <a:spcPct val="0"/>
      </a:spcBef>
      <a:spcAft>
        <a:spcPct val="0"/>
      </a:spcAft>
      <a:defRPr sz="2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1656253" algn="l" rtl="0" fontAlgn="base">
      <a:spcBef>
        <a:spcPct val="0"/>
      </a:spcBef>
      <a:spcAft>
        <a:spcPct val="0"/>
      </a:spcAft>
      <a:defRPr sz="2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2484379" algn="l" rtl="0" fontAlgn="base">
      <a:spcBef>
        <a:spcPct val="0"/>
      </a:spcBef>
      <a:spcAft>
        <a:spcPct val="0"/>
      </a:spcAft>
      <a:defRPr sz="2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3312505" algn="l" rtl="0" fontAlgn="base">
      <a:spcBef>
        <a:spcPct val="0"/>
      </a:spcBef>
      <a:spcAft>
        <a:spcPct val="0"/>
      </a:spcAft>
      <a:defRPr sz="2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4140632" algn="l" defTabSz="1656253" rtl="0" eaLnBrk="1" latinLnBrk="0" hangingPunct="1">
      <a:defRPr sz="2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4968758" algn="l" defTabSz="1656253" rtl="0" eaLnBrk="1" latinLnBrk="0" hangingPunct="1">
      <a:defRPr sz="2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5796885" algn="l" defTabSz="1656253" rtl="0" eaLnBrk="1" latinLnBrk="0" hangingPunct="1">
      <a:defRPr sz="2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6625011" algn="l" defTabSz="1656253" rtl="0" eaLnBrk="1" latinLnBrk="0" hangingPunct="1">
      <a:defRPr sz="2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975">
          <p15:clr>
            <a:srgbClr val="A4A3A4"/>
          </p15:clr>
        </p15:guide>
        <p15:guide id="3" pos="96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723B"/>
    <a:srgbClr val="B58551"/>
    <a:srgbClr val="D2B46A"/>
    <a:srgbClr val="83ADB9"/>
    <a:srgbClr val="A4C660"/>
    <a:srgbClr val="9CBF70"/>
    <a:srgbClr val="94C5E3"/>
    <a:srgbClr val="0F5494"/>
    <a:srgbClr val="3166CF"/>
    <a:srgbClr val="3E6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8" autoAdjust="0"/>
    <p:restoredTop sz="94982" autoAdjust="0"/>
  </p:normalViewPr>
  <p:slideViewPr>
    <p:cSldViewPr showGuides="1">
      <p:cViewPr varScale="1">
        <p:scale>
          <a:sx n="48" d="100"/>
          <a:sy n="48" d="100"/>
        </p:scale>
        <p:origin x="296" y="52"/>
      </p:cViewPr>
      <p:guideLst>
        <p:guide orient="horz"/>
        <p:guide pos="2975"/>
        <p:guide pos="96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ECFIN\A\3\Sector1\2023-05%20FORECAST%20SPRING%202023\Communication\PPT\Charts\(SF23)-2.5-Inflation%20-%20InflationBreakdownEU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offline\038\zeanaal\My%20Documents\A3\2023.05%20Spring\PPT\Charts\public%20finances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offline\038\zeanaal\My%20Documents\A3\2023.05%20Spring\PPT\Charts\public%20finances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\\NET1.cec.eu.int\offline\038\zeanaal\My%20Documents\A3\2023.05%20Spring\PPT\Charts\(SF23)-2.7-fiscal%20policies%20-%20RRF%20grant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offline\038\zeanaal\My%20Documents\A3\2023.05%20Spring\PPT\Charts\(SF23)-2.2-FCI_NFC_HH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958333333333327E-2"/>
          <c:y val="9.2212928220615595E-2"/>
          <c:w val="0.88531222222222239"/>
          <c:h val="0.69329325396825392"/>
        </c:manualLayout>
      </c:layout>
      <c:lineChart>
        <c:grouping val="standard"/>
        <c:varyColors val="0"/>
        <c:ser>
          <c:idx val="0"/>
          <c:order val="0"/>
          <c:tx>
            <c:strRef>
              <c:f>'Oil, gas, electricity'!$B$26</c:f>
              <c:strCache>
                <c:ptCount val="1"/>
                <c:pt idx="0">
                  <c:v>SF 23</c:v>
                </c:pt>
              </c:strCache>
            </c:strRef>
          </c:tx>
          <c:spPr>
            <a:ln w="19050" cap="rnd" cmpd="sng" algn="ctr">
              <a:solidFill>
                <a:srgbClr val="689E79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dPt>
            <c:idx val="7"/>
            <c:bubble3D val="0"/>
            <c:spPr>
              <a:ln w="19050" cap="rnd" cmpd="sng" algn="ctr">
                <a:solidFill>
                  <a:srgbClr val="689E79"/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1-33B9-4D49-A8D8-F08F4FE8751E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2-33B9-4D49-A8D8-F08F4FE8751E}"/>
              </c:ext>
            </c:extLst>
          </c:dPt>
          <c:dPt>
            <c:idx val="9"/>
            <c:bubble3D val="0"/>
            <c:spPr>
              <a:ln w="19050" cap="rnd" cmpd="sng" algn="ctr">
                <a:solidFill>
                  <a:srgbClr val="689E79"/>
                </a:solidFill>
                <a:prstDash val="sysDash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4-33B9-4D49-A8D8-F08F4FE8751E}"/>
              </c:ext>
            </c:extLst>
          </c:dPt>
          <c:dPt>
            <c:idx val="10"/>
            <c:bubble3D val="0"/>
            <c:spPr>
              <a:ln w="19050" cap="rnd" cmpd="sng" algn="ctr">
                <a:solidFill>
                  <a:srgbClr val="689E79"/>
                </a:solidFill>
                <a:prstDash val="sysDash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6-33B9-4D49-A8D8-F08F4FE8751E}"/>
              </c:ext>
            </c:extLst>
          </c:dPt>
          <c:dPt>
            <c:idx val="11"/>
            <c:bubble3D val="0"/>
            <c:spPr>
              <a:ln w="19050" cap="rnd" cmpd="sng" algn="ctr">
                <a:solidFill>
                  <a:srgbClr val="689E79"/>
                </a:solidFill>
                <a:prstDash val="sysDash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8-33B9-4D49-A8D8-F08F4FE8751E}"/>
              </c:ext>
            </c:extLst>
          </c:dPt>
          <c:dPt>
            <c:idx val="12"/>
            <c:bubble3D val="0"/>
            <c:spPr>
              <a:ln w="19050" cap="rnd" cmpd="sng" algn="ctr">
                <a:solidFill>
                  <a:srgbClr val="689E79"/>
                </a:solidFill>
                <a:prstDash val="sysDash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A-33B9-4D49-A8D8-F08F4FE8751E}"/>
              </c:ext>
            </c:extLst>
          </c:dPt>
          <c:dPt>
            <c:idx val="13"/>
            <c:bubble3D val="0"/>
            <c:spPr>
              <a:ln w="19050" cap="rnd" cmpd="sng" algn="ctr">
                <a:solidFill>
                  <a:srgbClr val="689E79"/>
                </a:solidFill>
                <a:prstDash val="sysDash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C-33B9-4D49-A8D8-F08F4FE8751E}"/>
              </c:ext>
            </c:extLst>
          </c:dPt>
          <c:dPt>
            <c:idx val="14"/>
            <c:bubble3D val="0"/>
            <c:spPr>
              <a:ln w="19050" cap="rnd" cmpd="sng" algn="ctr">
                <a:solidFill>
                  <a:srgbClr val="689E79"/>
                </a:solidFill>
                <a:prstDash val="sysDash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E-33B9-4D49-A8D8-F08F4FE8751E}"/>
              </c:ext>
            </c:extLst>
          </c:dPt>
          <c:dPt>
            <c:idx val="15"/>
            <c:bubble3D val="0"/>
            <c:spPr>
              <a:ln w="19050" cap="rnd" cmpd="sng" algn="ctr">
                <a:solidFill>
                  <a:srgbClr val="689E79"/>
                </a:solidFill>
                <a:prstDash val="sysDash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10-33B9-4D49-A8D8-F08F4FE8751E}"/>
              </c:ext>
            </c:extLst>
          </c:dPt>
          <c:cat>
            <c:numRef>
              <c:f>'Oil, gas, electricity'!$D$25:$S$25</c:f>
              <c:numCache>
                <c:formatCode>"Q2"\ yy</c:formatCode>
                <c:ptCount val="16"/>
                <c:pt idx="0" formatCode="&quot;Q1&quot;\ yy">
                  <c:v>44197</c:v>
                </c:pt>
                <c:pt idx="1">
                  <c:v>44287</c:v>
                </c:pt>
                <c:pt idx="2" formatCode="&quot;Q3&quot;\ yy">
                  <c:v>44378</c:v>
                </c:pt>
                <c:pt idx="3" formatCode="&quot;Q4&quot;\ yy">
                  <c:v>44470</c:v>
                </c:pt>
                <c:pt idx="4" formatCode="&quot;Q1&quot;\ yy">
                  <c:v>44562</c:v>
                </c:pt>
                <c:pt idx="5">
                  <c:v>44652</c:v>
                </c:pt>
                <c:pt idx="6" formatCode="&quot;Q3&quot;\ yy">
                  <c:v>44743</c:v>
                </c:pt>
                <c:pt idx="7" formatCode="&quot;Q4&quot;\ yy">
                  <c:v>44835</c:v>
                </c:pt>
                <c:pt idx="8" formatCode="&quot;Q1&quot;\ yy">
                  <c:v>44927</c:v>
                </c:pt>
                <c:pt idx="9">
                  <c:v>45017</c:v>
                </c:pt>
                <c:pt idx="10" formatCode="&quot;Q3&quot;\ yy">
                  <c:v>45108</c:v>
                </c:pt>
                <c:pt idx="11" formatCode="&quot;Q4&quot;\ yy">
                  <c:v>45200</c:v>
                </c:pt>
                <c:pt idx="12" formatCode="&quot;Q1&quot;\ yy">
                  <c:v>45292</c:v>
                </c:pt>
                <c:pt idx="13">
                  <c:v>45383</c:v>
                </c:pt>
                <c:pt idx="14" formatCode="&quot;Q3&quot;\ yy">
                  <c:v>45474</c:v>
                </c:pt>
                <c:pt idx="15" formatCode="&quot;Q4&quot;\ yy">
                  <c:v>45566</c:v>
                </c:pt>
              </c:numCache>
            </c:numRef>
          </c:cat>
          <c:val>
            <c:numRef>
              <c:f>'Oil, gas, electricity'!$D$26:$S$26</c:f>
              <c:numCache>
                <c:formatCode>0.0</c:formatCode>
                <c:ptCount val="16"/>
                <c:pt idx="0">
                  <c:v>18.41531535541753</c:v>
                </c:pt>
                <c:pt idx="1">
                  <c:v>24.843075036075035</c:v>
                </c:pt>
                <c:pt idx="2">
                  <c:v>49.008303030303033</c:v>
                </c:pt>
                <c:pt idx="3">
                  <c:v>96.231001505740622</c:v>
                </c:pt>
                <c:pt idx="4">
                  <c:v>99.45662615596963</c:v>
                </c:pt>
                <c:pt idx="5">
                  <c:v>101.20445021645021</c:v>
                </c:pt>
                <c:pt idx="6">
                  <c:v>203.80586046803435</c:v>
                </c:pt>
                <c:pt idx="7">
                  <c:v>123.22592929292928</c:v>
                </c:pt>
                <c:pt idx="8">
                  <c:v>53.529639789196317</c:v>
                </c:pt>
                <c:pt idx="9">
                  <c:v>41.706990196078429</c:v>
                </c:pt>
                <c:pt idx="10">
                  <c:v>42.980166666666669</c:v>
                </c:pt>
                <c:pt idx="11">
                  <c:v>53.828766666666667</c:v>
                </c:pt>
                <c:pt idx="12">
                  <c:v>57.661766666666665</c:v>
                </c:pt>
                <c:pt idx="13">
                  <c:v>53.819833333333328</c:v>
                </c:pt>
                <c:pt idx="14">
                  <c:v>53.72943333333334</c:v>
                </c:pt>
                <c:pt idx="15">
                  <c:v>56.241000000000007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33B9-4D49-A8D8-F08F4FE8751E}"/>
            </c:ext>
          </c:extLst>
        </c:ser>
        <c:ser>
          <c:idx val="1"/>
          <c:order val="1"/>
          <c:tx>
            <c:strRef>
              <c:f>'Oil, gas, electricity'!$B$34:$B$35</c:f>
              <c:strCache>
                <c:ptCount val="1"/>
                <c:pt idx="0">
                  <c:v>AF22</c:v>
                </c:pt>
              </c:strCache>
            </c:strRef>
          </c:tx>
          <c:spPr>
            <a:ln w="19050" cap="rnd" cmpd="sng" algn="ctr">
              <a:solidFill>
                <a:schemeClr val="accent5"/>
              </a:solidFill>
              <a:prstDash val="sysDash"/>
              <a:round/>
              <a:headEnd type="none" w="med" len="med"/>
              <a:tailEnd type="none" w="med" len="med"/>
            </a:ln>
          </c:spPr>
          <c:marker>
            <c:symbol val="none"/>
          </c:marker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12-33B9-4D49-A8D8-F08F4FE8751E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3-33B9-4D49-A8D8-F08F4FE8751E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14-33B9-4D49-A8D8-F08F4FE8751E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15-33B9-4D49-A8D8-F08F4FE8751E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16-33B9-4D49-A8D8-F08F4FE8751E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7-33B9-4D49-A8D8-F08F4FE8751E}"/>
              </c:ext>
            </c:extLst>
          </c:dPt>
          <c:cat>
            <c:numRef>
              <c:f>'Oil, gas, electricity'!$D$25:$S$25</c:f>
              <c:numCache>
                <c:formatCode>"Q2"\ yy</c:formatCode>
                <c:ptCount val="16"/>
                <c:pt idx="0" formatCode="&quot;Q1&quot;\ yy">
                  <c:v>44197</c:v>
                </c:pt>
                <c:pt idx="1">
                  <c:v>44287</c:v>
                </c:pt>
                <c:pt idx="2" formatCode="&quot;Q3&quot;\ yy">
                  <c:v>44378</c:v>
                </c:pt>
                <c:pt idx="3" formatCode="&quot;Q4&quot;\ yy">
                  <c:v>44470</c:v>
                </c:pt>
                <c:pt idx="4" formatCode="&quot;Q1&quot;\ yy">
                  <c:v>44562</c:v>
                </c:pt>
                <c:pt idx="5">
                  <c:v>44652</c:v>
                </c:pt>
                <c:pt idx="6" formatCode="&quot;Q3&quot;\ yy">
                  <c:v>44743</c:v>
                </c:pt>
                <c:pt idx="7" formatCode="&quot;Q4&quot;\ yy">
                  <c:v>44835</c:v>
                </c:pt>
                <c:pt idx="8" formatCode="&quot;Q1&quot;\ yy">
                  <c:v>44927</c:v>
                </c:pt>
                <c:pt idx="9">
                  <c:v>45017</c:v>
                </c:pt>
                <c:pt idx="10" formatCode="&quot;Q3&quot;\ yy">
                  <c:v>45108</c:v>
                </c:pt>
                <c:pt idx="11" formatCode="&quot;Q4&quot;\ yy">
                  <c:v>45200</c:v>
                </c:pt>
                <c:pt idx="12" formatCode="&quot;Q1&quot;\ yy">
                  <c:v>45292</c:v>
                </c:pt>
                <c:pt idx="13">
                  <c:v>45383</c:v>
                </c:pt>
                <c:pt idx="14" formatCode="&quot;Q3&quot;\ yy">
                  <c:v>45474</c:v>
                </c:pt>
                <c:pt idx="15" formatCode="&quot;Q4&quot;\ yy">
                  <c:v>45566</c:v>
                </c:pt>
              </c:numCache>
            </c:numRef>
          </c:cat>
          <c:val>
            <c:numRef>
              <c:f>'Oil, gas, electricity'!$D$34:$S$34</c:f>
              <c:numCache>
                <c:formatCode>General</c:formatCode>
                <c:ptCount val="16"/>
                <c:pt idx="6" formatCode="0.0">
                  <c:v>203.80586046803435</c:v>
                </c:pt>
                <c:pt idx="7" formatCode="0.0">
                  <c:v>134.74759259259261</c:v>
                </c:pt>
                <c:pt idx="8" formatCode="0.0">
                  <c:v>170.53236666666666</c:v>
                </c:pt>
                <c:pt idx="9" formatCode="0.0">
                  <c:v>161.03463333333332</c:v>
                </c:pt>
                <c:pt idx="10" formatCode="0.0">
                  <c:v>159.28636666666668</c:v>
                </c:pt>
                <c:pt idx="11" formatCode="0.0">
                  <c:v>161.38163333333333</c:v>
                </c:pt>
                <c:pt idx="12" formatCode="0.0">
                  <c:v>152.9838</c:v>
                </c:pt>
                <c:pt idx="13" formatCode="0.0">
                  <c:v>108.68013333333333</c:v>
                </c:pt>
                <c:pt idx="14" formatCode="0.0">
                  <c:v>103.74186666666668</c:v>
                </c:pt>
                <c:pt idx="15" formatCode="0.0">
                  <c:v>104.81596666666667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33B9-4D49-A8D8-F08F4FE8751E}"/>
            </c:ext>
          </c:extLst>
        </c:ser>
        <c:ser>
          <c:idx val="2"/>
          <c:order val="2"/>
          <c:tx>
            <c:strRef>
              <c:f>'Oil, gas, electricity'!$B$31:$B$32</c:f>
              <c:strCache>
                <c:ptCount val="1"/>
                <c:pt idx="0">
                  <c:v>WiF23</c:v>
                </c:pt>
              </c:strCache>
            </c:strRef>
          </c:tx>
          <c:spPr>
            <a:ln w="19050">
              <a:solidFill>
                <a:schemeClr val="tx2"/>
              </a:solidFill>
              <a:prstDash val="sysDash"/>
            </a:ln>
          </c:spPr>
          <c:marker>
            <c:symbol val="none"/>
          </c:marker>
          <c:val>
            <c:numRef>
              <c:f>'Oil, gas, electricity'!$D$31:$S$31</c:f>
              <c:numCache>
                <c:formatCode>General</c:formatCode>
                <c:ptCount val="16"/>
                <c:pt idx="6" formatCode="0.0">
                  <c:v>203.80586046803435</c:v>
                </c:pt>
                <c:pt idx="7" formatCode="0.0">
                  <c:v>123.22592929292928</c:v>
                </c:pt>
                <c:pt idx="8" formatCode="0.0">
                  <c:v>61.442733333333337</c:v>
                </c:pt>
                <c:pt idx="9" formatCode="0.0">
                  <c:v>61.042899999999996</c:v>
                </c:pt>
                <c:pt idx="10" formatCode="0.0">
                  <c:v>62.022999999999996</c:v>
                </c:pt>
                <c:pt idx="11" formatCode="0.0">
                  <c:v>68.351833333333332</c:v>
                </c:pt>
                <c:pt idx="12" formatCode="0.0">
                  <c:v>70.274866666666682</c:v>
                </c:pt>
                <c:pt idx="13" formatCode="0.0">
                  <c:v>61.376233333333339</c:v>
                </c:pt>
                <c:pt idx="14" formatCode="0.0">
                  <c:v>60.73563333333334</c:v>
                </c:pt>
                <c:pt idx="15" formatCode="0.0">
                  <c:v>62.044233333333331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33B9-4D49-A8D8-F08F4FE87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437760"/>
        <c:axId val="207819904"/>
      </c:lineChart>
      <c:dateAx>
        <c:axId val="206437760"/>
        <c:scaling>
          <c:orientation val="minMax"/>
        </c:scaling>
        <c:delete val="0"/>
        <c:axPos val="b"/>
        <c:numFmt formatCode="mmm\ yy" sourceLinked="0"/>
        <c:majorTickMark val="none"/>
        <c:minorTickMark val="none"/>
        <c:tickLblPos val="low"/>
        <c:spPr>
          <a:ln w="6350"/>
        </c:spPr>
        <c:txPr>
          <a:bodyPr rot="0" vert="horz"/>
          <a:lstStyle/>
          <a:p>
            <a:pPr>
              <a:defRPr sz="1400"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207819904"/>
        <c:crosses val="autoZero"/>
        <c:auto val="1"/>
        <c:lblOffset val="100"/>
        <c:baseTimeUnit val="days"/>
        <c:majorUnit val="6"/>
        <c:majorTimeUnit val="months"/>
      </c:dateAx>
      <c:valAx>
        <c:axId val="207819904"/>
        <c:scaling>
          <c:orientation val="minMax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/>
        </c:spPr>
        <c:txPr>
          <a:bodyPr/>
          <a:lstStyle/>
          <a:p>
            <a:pPr>
              <a:defRPr sz="1400"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206437760"/>
        <c:crosses val="autoZero"/>
        <c:crossBetween val="between"/>
        <c:majorUnit val="25"/>
      </c:valAx>
    </c:plotArea>
    <c:legend>
      <c:legendPos val="b"/>
      <c:layout>
        <c:manualLayout>
          <c:xMode val="edge"/>
          <c:yMode val="edge"/>
          <c:x val="0.30389291666666668"/>
          <c:y val="0.88495579756566289"/>
          <c:w val="0.41112083333333332"/>
          <c:h val="7.5437601049388361E-2"/>
        </c:manualLayout>
      </c:layout>
      <c:overlay val="0"/>
      <c:txPr>
        <a:bodyPr/>
        <a:lstStyle/>
        <a:p>
          <a:pPr>
            <a:defRPr sz="1600">
              <a:latin typeface="EC Square Sans Cond Pro"/>
              <a:ea typeface="EC Square Sans Cond Pro"/>
              <a:cs typeface="EC Square Sans Cond Pro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>
        <a:alpha val="0"/>
      </a:sysClr>
    </a:solidFill>
    <a:ln>
      <a:noFill/>
    </a:ln>
  </c:spPr>
  <c:txPr>
    <a:bodyPr/>
    <a:lstStyle/>
    <a:p>
      <a:pPr>
        <a:defRPr sz="900">
          <a:latin typeface="EC Square Sans Pro" panose="020B05060400000200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107812772383921E-2"/>
          <c:y val="0.12414960250663667"/>
          <c:w val="0.89493533366482281"/>
          <c:h val="0.6064408695324567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EU27graph!$AU$4</c:f>
              <c:strCache>
                <c:ptCount val="1"/>
                <c:pt idx="0">
                  <c:v>Other components (core inflation)</c:v>
                </c:pt>
              </c:strCache>
            </c:strRef>
          </c:tx>
          <c:spPr>
            <a:solidFill>
              <a:srgbClr val="689E79"/>
            </a:solidFill>
            <a:ln>
              <a:noFill/>
            </a:ln>
            <a:effectLst/>
          </c:spPr>
          <c:invertIfNegative val="0"/>
          <c:cat>
            <c:numRef>
              <c:f>EU27graph!$AS$5:$AS$112</c:f>
              <c:numCache>
                <c:formatCode>m/d/yyyy</c:formatCode>
                <c:ptCount val="108"/>
                <c:pt idx="0">
                  <c:v>45627</c:v>
                </c:pt>
                <c:pt idx="1">
                  <c:v>45597</c:v>
                </c:pt>
                <c:pt idx="2">
                  <c:v>45566</c:v>
                </c:pt>
                <c:pt idx="3">
                  <c:v>45536</c:v>
                </c:pt>
                <c:pt idx="4">
                  <c:v>45505</c:v>
                </c:pt>
                <c:pt idx="5">
                  <c:v>45474</c:v>
                </c:pt>
                <c:pt idx="6">
                  <c:v>45444</c:v>
                </c:pt>
                <c:pt idx="7">
                  <c:v>45413</c:v>
                </c:pt>
                <c:pt idx="8">
                  <c:v>45383</c:v>
                </c:pt>
                <c:pt idx="9">
                  <c:v>45352</c:v>
                </c:pt>
                <c:pt idx="10">
                  <c:v>45323</c:v>
                </c:pt>
                <c:pt idx="11">
                  <c:v>45292</c:v>
                </c:pt>
                <c:pt idx="12">
                  <c:v>45261</c:v>
                </c:pt>
                <c:pt idx="13">
                  <c:v>45231</c:v>
                </c:pt>
                <c:pt idx="14">
                  <c:v>45200</c:v>
                </c:pt>
                <c:pt idx="15">
                  <c:v>45170</c:v>
                </c:pt>
                <c:pt idx="16">
                  <c:v>45139</c:v>
                </c:pt>
                <c:pt idx="17">
                  <c:v>45108</c:v>
                </c:pt>
                <c:pt idx="18">
                  <c:v>45078</c:v>
                </c:pt>
                <c:pt idx="19">
                  <c:v>45047</c:v>
                </c:pt>
                <c:pt idx="20">
                  <c:v>45017</c:v>
                </c:pt>
                <c:pt idx="21">
                  <c:v>44986</c:v>
                </c:pt>
                <c:pt idx="22">
                  <c:v>44958</c:v>
                </c:pt>
                <c:pt idx="23">
                  <c:v>44927</c:v>
                </c:pt>
                <c:pt idx="24">
                  <c:v>44896</c:v>
                </c:pt>
                <c:pt idx="25">
                  <c:v>44866</c:v>
                </c:pt>
                <c:pt idx="26">
                  <c:v>44835</c:v>
                </c:pt>
                <c:pt idx="27">
                  <c:v>44805</c:v>
                </c:pt>
                <c:pt idx="28">
                  <c:v>44774</c:v>
                </c:pt>
                <c:pt idx="29">
                  <c:v>44743</c:v>
                </c:pt>
                <c:pt idx="30">
                  <c:v>44713</c:v>
                </c:pt>
                <c:pt idx="31">
                  <c:v>44682</c:v>
                </c:pt>
                <c:pt idx="32">
                  <c:v>44652</c:v>
                </c:pt>
                <c:pt idx="33">
                  <c:v>44621</c:v>
                </c:pt>
                <c:pt idx="34">
                  <c:v>44593</c:v>
                </c:pt>
                <c:pt idx="35">
                  <c:v>44562</c:v>
                </c:pt>
                <c:pt idx="36">
                  <c:v>44531</c:v>
                </c:pt>
                <c:pt idx="37">
                  <c:v>44501</c:v>
                </c:pt>
                <c:pt idx="38">
                  <c:v>44470</c:v>
                </c:pt>
                <c:pt idx="39">
                  <c:v>44440</c:v>
                </c:pt>
                <c:pt idx="40">
                  <c:v>44409</c:v>
                </c:pt>
                <c:pt idx="41">
                  <c:v>44378</c:v>
                </c:pt>
                <c:pt idx="42">
                  <c:v>44348</c:v>
                </c:pt>
                <c:pt idx="43">
                  <c:v>44317</c:v>
                </c:pt>
                <c:pt idx="44">
                  <c:v>44287</c:v>
                </c:pt>
                <c:pt idx="45">
                  <c:v>44256</c:v>
                </c:pt>
                <c:pt idx="46">
                  <c:v>44228</c:v>
                </c:pt>
                <c:pt idx="47">
                  <c:v>44197</c:v>
                </c:pt>
                <c:pt idx="48">
                  <c:v>44166</c:v>
                </c:pt>
                <c:pt idx="49">
                  <c:v>44136</c:v>
                </c:pt>
                <c:pt idx="50">
                  <c:v>44105</c:v>
                </c:pt>
                <c:pt idx="51">
                  <c:v>44075</c:v>
                </c:pt>
                <c:pt idx="52">
                  <c:v>44044</c:v>
                </c:pt>
                <c:pt idx="53">
                  <c:v>44013</c:v>
                </c:pt>
                <c:pt idx="54">
                  <c:v>43983</c:v>
                </c:pt>
                <c:pt idx="55">
                  <c:v>43952</c:v>
                </c:pt>
                <c:pt idx="56">
                  <c:v>43922</c:v>
                </c:pt>
                <c:pt idx="57">
                  <c:v>43891</c:v>
                </c:pt>
                <c:pt idx="58">
                  <c:v>43862</c:v>
                </c:pt>
                <c:pt idx="59">
                  <c:v>43831</c:v>
                </c:pt>
                <c:pt idx="60">
                  <c:v>43800</c:v>
                </c:pt>
                <c:pt idx="61">
                  <c:v>43770</c:v>
                </c:pt>
                <c:pt idx="62">
                  <c:v>43739</c:v>
                </c:pt>
                <c:pt idx="63">
                  <c:v>43709</c:v>
                </c:pt>
                <c:pt idx="64">
                  <c:v>43678</c:v>
                </c:pt>
                <c:pt idx="65">
                  <c:v>43647</c:v>
                </c:pt>
                <c:pt idx="66">
                  <c:v>43617</c:v>
                </c:pt>
                <c:pt idx="67">
                  <c:v>43586</c:v>
                </c:pt>
                <c:pt idx="68">
                  <c:v>43556</c:v>
                </c:pt>
                <c:pt idx="69">
                  <c:v>43525</c:v>
                </c:pt>
                <c:pt idx="70">
                  <c:v>43497</c:v>
                </c:pt>
                <c:pt idx="71">
                  <c:v>43466</c:v>
                </c:pt>
                <c:pt idx="72">
                  <c:v>43435</c:v>
                </c:pt>
                <c:pt idx="73">
                  <c:v>43405</c:v>
                </c:pt>
                <c:pt idx="74">
                  <c:v>43374</c:v>
                </c:pt>
                <c:pt idx="75">
                  <c:v>43344</c:v>
                </c:pt>
                <c:pt idx="76">
                  <c:v>43313</c:v>
                </c:pt>
                <c:pt idx="77">
                  <c:v>43282</c:v>
                </c:pt>
                <c:pt idx="78">
                  <c:v>43252</c:v>
                </c:pt>
                <c:pt idx="79">
                  <c:v>43221</c:v>
                </c:pt>
                <c:pt idx="80">
                  <c:v>43191</c:v>
                </c:pt>
                <c:pt idx="81">
                  <c:v>43160</c:v>
                </c:pt>
                <c:pt idx="82">
                  <c:v>43132</c:v>
                </c:pt>
                <c:pt idx="83">
                  <c:v>43101</c:v>
                </c:pt>
                <c:pt idx="84">
                  <c:v>43070</c:v>
                </c:pt>
                <c:pt idx="85">
                  <c:v>43040</c:v>
                </c:pt>
                <c:pt idx="86">
                  <c:v>43009</c:v>
                </c:pt>
                <c:pt idx="87">
                  <c:v>42979</c:v>
                </c:pt>
                <c:pt idx="88">
                  <c:v>42948</c:v>
                </c:pt>
                <c:pt idx="89">
                  <c:v>42917</c:v>
                </c:pt>
                <c:pt idx="90">
                  <c:v>42887</c:v>
                </c:pt>
                <c:pt idx="91">
                  <c:v>42856</c:v>
                </c:pt>
                <c:pt idx="92">
                  <c:v>42826</c:v>
                </c:pt>
                <c:pt idx="93">
                  <c:v>42795</c:v>
                </c:pt>
                <c:pt idx="94">
                  <c:v>42767</c:v>
                </c:pt>
                <c:pt idx="95">
                  <c:v>42736</c:v>
                </c:pt>
                <c:pt idx="96">
                  <c:v>42705</c:v>
                </c:pt>
                <c:pt idx="97">
                  <c:v>42675</c:v>
                </c:pt>
                <c:pt idx="98">
                  <c:v>42644</c:v>
                </c:pt>
                <c:pt idx="99">
                  <c:v>42614</c:v>
                </c:pt>
                <c:pt idx="100">
                  <c:v>42583</c:v>
                </c:pt>
                <c:pt idx="101">
                  <c:v>42552</c:v>
                </c:pt>
                <c:pt idx="102">
                  <c:v>42522</c:v>
                </c:pt>
                <c:pt idx="103">
                  <c:v>42491</c:v>
                </c:pt>
                <c:pt idx="104">
                  <c:v>42461</c:v>
                </c:pt>
                <c:pt idx="105">
                  <c:v>42430</c:v>
                </c:pt>
                <c:pt idx="106">
                  <c:v>42401</c:v>
                </c:pt>
                <c:pt idx="107">
                  <c:v>42370</c:v>
                </c:pt>
              </c:numCache>
            </c:numRef>
          </c:cat>
          <c:val>
            <c:numRef>
              <c:f>EU27graph!$AU$5:$AU$112</c:f>
              <c:numCache>
                <c:formatCode>0.00</c:formatCode>
                <c:ptCount val="108"/>
                <c:pt idx="0">
                  <c:v>2.5955172288493298</c:v>
                </c:pt>
                <c:pt idx="1">
                  <c:v>2.5955172288493298</c:v>
                </c:pt>
                <c:pt idx="2">
                  <c:v>2.5955172288493298</c:v>
                </c:pt>
                <c:pt idx="3">
                  <c:v>2.7604786749034713</c:v>
                </c:pt>
                <c:pt idx="4">
                  <c:v>2.7604786749034713</c:v>
                </c:pt>
                <c:pt idx="5">
                  <c:v>2.7604786749034713</c:v>
                </c:pt>
                <c:pt idx="6">
                  <c:v>2.9423213253291616</c:v>
                </c:pt>
                <c:pt idx="7">
                  <c:v>2.9423213253291616</c:v>
                </c:pt>
                <c:pt idx="8">
                  <c:v>2.9423213253291616</c:v>
                </c:pt>
                <c:pt idx="9">
                  <c:v>3.7015398063370801</c:v>
                </c:pt>
                <c:pt idx="10">
                  <c:v>3.7015398063370801</c:v>
                </c:pt>
                <c:pt idx="11">
                  <c:v>3.7015398063370801</c:v>
                </c:pt>
                <c:pt idx="12">
                  <c:v>4.3459122079621988</c:v>
                </c:pt>
                <c:pt idx="13">
                  <c:v>4.3459122079621988</c:v>
                </c:pt>
                <c:pt idx="14">
                  <c:v>4.3459122079621988</c:v>
                </c:pt>
                <c:pt idx="15">
                  <c:v>5.458594775760762</c:v>
                </c:pt>
                <c:pt idx="16">
                  <c:v>5.458594775760762</c:v>
                </c:pt>
                <c:pt idx="17">
                  <c:v>5.458594775760762</c:v>
                </c:pt>
                <c:pt idx="18">
                  <c:v>6.626945987463893</c:v>
                </c:pt>
                <c:pt idx="19">
                  <c:v>6.626945987463893</c:v>
                </c:pt>
                <c:pt idx="20">
                  <c:v>6.626945987463893</c:v>
                </c:pt>
                <c:pt idx="21">
                  <c:v>7.2502858981671645</c:v>
                </c:pt>
                <c:pt idx="22">
                  <c:v>7.3807839872413936</c:v>
                </c:pt>
                <c:pt idx="23">
                  <c:v>7.1144371573809346</c:v>
                </c:pt>
                <c:pt idx="24">
                  <c:v>6.7924338818025571</c:v>
                </c:pt>
                <c:pt idx="25">
                  <c:v>6.5395304184123679</c:v>
                </c:pt>
                <c:pt idx="26">
                  <c:v>6.2795666400685288</c:v>
                </c:pt>
                <c:pt idx="27">
                  <c:v>5.7858689497819276</c:v>
                </c:pt>
                <c:pt idx="28">
                  <c:v>5.2933970574653237</c:v>
                </c:pt>
                <c:pt idx="29">
                  <c:v>4.8476541947101843</c:v>
                </c:pt>
                <c:pt idx="30">
                  <c:v>4.3207342712850973</c:v>
                </c:pt>
                <c:pt idx="31">
                  <c:v>4.0598298318641186</c:v>
                </c:pt>
                <c:pt idx="32">
                  <c:v>3.5382613825964473</c:v>
                </c:pt>
                <c:pt idx="33">
                  <c:v>2.8607749605706916</c:v>
                </c:pt>
                <c:pt idx="34">
                  <c:v>2.6408653542719192</c:v>
                </c:pt>
                <c:pt idx="35">
                  <c:v>2.2395943953905322</c:v>
                </c:pt>
                <c:pt idx="36">
                  <c:v>2.6059077279377441</c:v>
                </c:pt>
                <c:pt idx="37">
                  <c:v>2.462133377953303</c:v>
                </c:pt>
                <c:pt idx="38">
                  <c:v>2.0342220754377753</c:v>
                </c:pt>
                <c:pt idx="39">
                  <c:v>1.8316334718306042</c:v>
                </c:pt>
                <c:pt idx="40">
                  <c:v>1.5556856597297795</c:v>
                </c:pt>
                <c:pt idx="41">
                  <c:v>1.00579905668654</c:v>
                </c:pt>
                <c:pt idx="42">
                  <c:v>1.0125995444626461</c:v>
                </c:pt>
                <c:pt idx="43">
                  <c:v>1.0277128934088251</c:v>
                </c:pt>
                <c:pt idx="44">
                  <c:v>1.0158473061651565</c:v>
                </c:pt>
                <c:pt idx="45">
                  <c:v>1.1619419495216281</c:v>
                </c:pt>
                <c:pt idx="46">
                  <c:v>1.3156616498005536</c:v>
                </c:pt>
                <c:pt idx="47">
                  <c:v>1.4733995022257349</c:v>
                </c:pt>
                <c:pt idx="48">
                  <c:v>0.74593815243145323</c:v>
                </c:pt>
                <c:pt idx="49">
                  <c:v>0.77629626419778852</c:v>
                </c:pt>
                <c:pt idx="50">
                  <c:v>0.77934672639186375</c:v>
                </c:pt>
                <c:pt idx="51">
                  <c:v>0.79423967243509264</c:v>
                </c:pt>
                <c:pt idx="52">
                  <c:v>0.93444615209200999</c:v>
                </c:pt>
                <c:pt idx="53">
                  <c:v>1.4044547967118315</c:v>
                </c:pt>
                <c:pt idx="54">
                  <c:v>1.2722283068600364</c:v>
                </c:pt>
                <c:pt idx="55">
                  <c:v>1.2880411211184508</c:v>
                </c:pt>
                <c:pt idx="56">
                  <c:v>1.1946783546079154</c:v>
                </c:pt>
                <c:pt idx="57">
                  <c:v>1.3066459636868268</c:v>
                </c:pt>
                <c:pt idx="58">
                  <c:v>1.4059974815118563</c:v>
                </c:pt>
                <c:pt idx="59">
                  <c:v>1.3279883066103066</c:v>
                </c:pt>
                <c:pt idx="60">
                  <c:v>1.4009809262707236</c:v>
                </c:pt>
                <c:pt idx="61">
                  <c:v>1.3901362458125259</c:v>
                </c:pt>
                <c:pt idx="62">
                  <c:v>1.2172218105829402</c:v>
                </c:pt>
                <c:pt idx="63">
                  <c:v>1.1898976959335423</c:v>
                </c:pt>
                <c:pt idx="64">
                  <c:v>1.1662639672688386</c:v>
                </c:pt>
                <c:pt idx="65">
                  <c:v>1.1242165483920252</c:v>
                </c:pt>
                <c:pt idx="66">
                  <c:v>1.2417025617095048</c:v>
                </c:pt>
                <c:pt idx="67">
                  <c:v>1.0403631649666227</c:v>
                </c:pt>
                <c:pt idx="68">
                  <c:v>1.2841673455171283</c:v>
                </c:pt>
                <c:pt idx="69">
                  <c:v>0.98854926760318018</c:v>
                </c:pt>
                <c:pt idx="70">
                  <c:v>1.1188179261535467</c:v>
                </c:pt>
                <c:pt idx="71">
                  <c:v>1.1195395941661097</c:v>
                </c:pt>
                <c:pt idx="72">
                  <c:v>0.97284658718682637</c:v>
                </c:pt>
                <c:pt idx="73">
                  <c:v>0.98906891864289626</c:v>
                </c:pt>
                <c:pt idx="74">
                  <c:v>1.1427518368235814</c:v>
                </c:pt>
                <c:pt idx="75">
                  <c:v>0.99557884419197284</c:v>
                </c:pt>
                <c:pt idx="76">
                  <c:v>1.0263065736760617</c:v>
                </c:pt>
                <c:pt idx="77">
                  <c:v>1.0899442301171021</c:v>
                </c:pt>
                <c:pt idx="78">
                  <c:v>0.98030934703870276</c:v>
                </c:pt>
                <c:pt idx="79">
                  <c:v>1.1493320712865769</c:v>
                </c:pt>
                <c:pt idx="80">
                  <c:v>0.91533268784936672</c:v>
                </c:pt>
                <c:pt idx="81">
                  <c:v>1.1142779797663049</c:v>
                </c:pt>
                <c:pt idx="82">
                  <c:v>0.99819382316523209</c:v>
                </c:pt>
                <c:pt idx="83">
                  <c:v>1.0561031015801665</c:v>
                </c:pt>
                <c:pt idx="84">
                  <c:v>0.99977671096186294</c:v>
                </c:pt>
                <c:pt idx="85">
                  <c:v>1.0233931720197087</c:v>
                </c:pt>
                <c:pt idx="86">
                  <c:v>1.005653660306645</c:v>
                </c:pt>
                <c:pt idx="87">
                  <c:v>1.1720460404279391</c:v>
                </c:pt>
                <c:pt idx="88">
                  <c:v>1.2056761494866941</c:v>
                </c:pt>
                <c:pt idx="89">
                  <c:v>1.1659796866583254</c:v>
                </c:pt>
                <c:pt idx="90">
                  <c:v>1.1210329523429441</c:v>
                </c:pt>
                <c:pt idx="91">
                  <c:v>0.90954791600115437</c:v>
                </c:pt>
                <c:pt idx="92">
                  <c:v>1.044923458861744</c:v>
                </c:pt>
                <c:pt idx="93">
                  <c:v>0.69649894307300564</c:v>
                </c:pt>
                <c:pt idx="94">
                  <c:v>0.74977427664774976</c:v>
                </c:pt>
                <c:pt idx="95">
                  <c:v>0.74033922483969117</c:v>
                </c:pt>
                <c:pt idx="96">
                  <c:v>0.67295744163639326</c:v>
                </c:pt>
                <c:pt idx="97">
                  <c:v>0.61693676515763229</c:v>
                </c:pt>
                <c:pt idx="98">
                  <c:v>0.55370588901460727</c:v>
                </c:pt>
                <c:pt idx="99">
                  <c:v>0.55400161937252812</c:v>
                </c:pt>
                <c:pt idx="100">
                  <c:v>0.54130987905227212</c:v>
                </c:pt>
                <c:pt idx="101">
                  <c:v>0.55296226380405533</c:v>
                </c:pt>
                <c:pt idx="102">
                  <c:v>0.51676614882501282</c:v>
                </c:pt>
                <c:pt idx="103">
                  <c:v>0.48378123427250841</c:v>
                </c:pt>
                <c:pt idx="104">
                  <c:v>0.46065727649914956</c:v>
                </c:pt>
                <c:pt idx="105">
                  <c:v>0.61848243680182646</c:v>
                </c:pt>
                <c:pt idx="106">
                  <c:v>0.55968888432305508</c:v>
                </c:pt>
                <c:pt idx="107">
                  <c:v>0.67073437196561581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B6-40EB-8BAB-12934D1109BD}"/>
            </c:ext>
          </c:extLst>
        </c:ser>
        <c:ser>
          <c:idx val="0"/>
          <c:order val="1"/>
          <c:tx>
            <c:strRef>
              <c:f>EU27graph!$AT$4</c:f>
              <c:strCache>
                <c:ptCount val="1"/>
                <c:pt idx="0">
                  <c:v>Energy and unprocessed food</c:v>
                </c:pt>
              </c:strCache>
            </c:strRef>
          </c:tx>
          <c:spPr>
            <a:solidFill>
              <a:srgbClr val="D08806"/>
            </a:solidFill>
            <a:ln>
              <a:noFill/>
            </a:ln>
            <a:effectLst/>
          </c:spPr>
          <c:invertIfNegative val="0"/>
          <c:cat>
            <c:numRef>
              <c:f>EU27graph!$AS$5:$AS$112</c:f>
              <c:numCache>
                <c:formatCode>m/d/yyyy</c:formatCode>
                <c:ptCount val="108"/>
                <c:pt idx="0">
                  <c:v>45627</c:v>
                </c:pt>
                <c:pt idx="1">
                  <c:v>45597</c:v>
                </c:pt>
                <c:pt idx="2">
                  <c:v>45566</c:v>
                </c:pt>
                <c:pt idx="3">
                  <c:v>45536</c:v>
                </c:pt>
                <c:pt idx="4">
                  <c:v>45505</c:v>
                </c:pt>
                <c:pt idx="5">
                  <c:v>45474</c:v>
                </c:pt>
                <c:pt idx="6">
                  <c:v>45444</c:v>
                </c:pt>
                <c:pt idx="7">
                  <c:v>45413</c:v>
                </c:pt>
                <c:pt idx="8">
                  <c:v>45383</c:v>
                </c:pt>
                <c:pt idx="9">
                  <c:v>45352</c:v>
                </c:pt>
                <c:pt idx="10">
                  <c:v>45323</c:v>
                </c:pt>
                <c:pt idx="11">
                  <c:v>45292</c:v>
                </c:pt>
                <c:pt idx="12">
                  <c:v>45261</c:v>
                </c:pt>
                <c:pt idx="13">
                  <c:v>45231</c:v>
                </c:pt>
                <c:pt idx="14">
                  <c:v>45200</c:v>
                </c:pt>
                <c:pt idx="15">
                  <c:v>45170</c:v>
                </c:pt>
                <c:pt idx="16">
                  <c:v>45139</c:v>
                </c:pt>
                <c:pt idx="17">
                  <c:v>45108</c:v>
                </c:pt>
                <c:pt idx="18">
                  <c:v>45078</c:v>
                </c:pt>
                <c:pt idx="19">
                  <c:v>45047</c:v>
                </c:pt>
                <c:pt idx="20">
                  <c:v>45017</c:v>
                </c:pt>
                <c:pt idx="21">
                  <c:v>44986</c:v>
                </c:pt>
                <c:pt idx="22">
                  <c:v>44958</c:v>
                </c:pt>
                <c:pt idx="23">
                  <c:v>44927</c:v>
                </c:pt>
                <c:pt idx="24">
                  <c:v>44896</c:v>
                </c:pt>
                <c:pt idx="25">
                  <c:v>44866</c:v>
                </c:pt>
                <c:pt idx="26">
                  <c:v>44835</c:v>
                </c:pt>
                <c:pt idx="27">
                  <c:v>44805</c:v>
                </c:pt>
                <c:pt idx="28">
                  <c:v>44774</c:v>
                </c:pt>
                <c:pt idx="29">
                  <c:v>44743</c:v>
                </c:pt>
                <c:pt idx="30">
                  <c:v>44713</c:v>
                </c:pt>
                <c:pt idx="31">
                  <c:v>44682</c:v>
                </c:pt>
                <c:pt idx="32">
                  <c:v>44652</c:v>
                </c:pt>
                <c:pt idx="33">
                  <c:v>44621</c:v>
                </c:pt>
                <c:pt idx="34">
                  <c:v>44593</c:v>
                </c:pt>
                <c:pt idx="35">
                  <c:v>44562</c:v>
                </c:pt>
                <c:pt idx="36">
                  <c:v>44531</c:v>
                </c:pt>
                <c:pt idx="37">
                  <c:v>44501</c:v>
                </c:pt>
                <c:pt idx="38">
                  <c:v>44470</c:v>
                </c:pt>
                <c:pt idx="39">
                  <c:v>44440</c:v>
                </c:pt>
                <c:pt idx="40">
                  <c:v>44409</c:v>
                </c:pt>
                <c:pt idx="41">
                  <c:v>44378</c:v>
                </c:pt>
                <c:pt idx="42">
                  <c:v>44348</c:v>
                </c:pt>
                <c:pt idx="43">
                  <c:v>44317</c:v>
                </c:pt>
                <c:pt idx="44">
                  <c:v>44287</c:v>
                </c:pt>
                <c:pt idx="45">
                  <c:v>44256</c:v>
                </c:pt>
                <c:pt idx="46">
                  <c:v>44228</c:v>
                </c:pt>
                <c:pt idx="47">
                  <c:v>44197</c:v>
                </c:pt>
                <c:pt idx="48">
                  <c:v>44166</c:v>
                </c:pt>
                <c:pt idx="49">
                  <c:v>44136</c:v>
                </c:pt>
                <c:pt idx="50">
                  <c:v>44105</c:v>
                </c:pt>
                <c:pt idx="51">
                  <c:v>44075</c:v>
                </c:pt>
                <c:pt idx="52">
                  <c:v>44044</c:v>
                </c:pt>
                <c:pt idx="53">
                  <c:v>44013</c:v>
                </c:pt>
                <c:pt idx="54">
                  <c:v>43983</c:v>
                </c:pt>
                <c:pt idx="55">
                  <c:v>43952</c:v>
                </c:pt>
                <c:pt idx="56">
                  <c:v>43922</c:v>
                </c:pt>
                <c:pt idx="57">
                  <c:v>43891</c:v>
                </c:pt>
                <c:pt idx="58">
                  <c:v>43862</c:v>
                </c:pt>
                <c:pt idx="59">
                  <c:v>43831</c:v>
                </c:pt>
                <c:pt idx="60">
                  <c:v>43800</c:v>
                </c:pt>
                <c:pt idx="61">
                  <c:v>43770</c:v>
                </c:pt>
                <c:pt idx="62">
                  <c:v>43739</c:v>
                </c:pt>
                <c:pt idx="63">
                  <c:v>43709</c:v>
                </c:pt>
                <c:pt idx="64">
                  <c:v>43678</c:v>
                </c:pt>
                <c:pt idx="65">
                  <c:v>43647</c:v>
                </c:pt>
                <c:pt idx="66">
                  <c:v>43617</c:v>
                </c:pt>
                <c:pt idx="67">
                  <c:v>43586</c:v>
                </c:pt>
                <c:pt idx="68">
                  <c:v>43556</c:v>
                </c:pt>
                <c:pt idx="69">
                  <c:v>43525</c:v>
                </c:pt>
                <c:pt idx="70">
                  <c:v>43497</c:v>
                </c:pt>
                <c:pt idx="71">
                  <c:v>43466</c:v>
                </c:pt>
                <c:pt idx="72">
                  <c:v>43435</c:v>
                </c:pt>
                <c:pt idx="73">
                  <c:v>43405</c:v>
                </c:pt>
                <c:pt idx="74">
                  <c:v>43374</c:v>
                </c:pt>
                <c:pt idx="75">
                  <c:v>43344</c:v>
                </c:pt>
                <c:pt idx="76">
                  <c:v>43313</c:v>
                </c:pt>
                <c:pt idx="77">
                  <c:v>43282</c:v>
                </c:pt>
                <c:pt idx="78">
                  <c:v>43252</c:v>
                </c:pt>
                <c:pt idx="79">
                  <c:v>43221</c:v>
                </c:pt>
                <c:pt idx="80">
                  <c:v>43191</c:v>
                </c:pt>
                <c:pt idx="81">
                  <c:v>43160</c:v>
                </c:pt>
                <c:pt idx="82">
                  <c:v>43132</c:v>
                </c:pt>
                <c:pt idx="83">
                  <c:v>43101</c:v>
                </c:pt>
                <c:pt idx="84">
                  <c:v>43070</c:v>
                </c:pt>
                <c:pt idx="85">
                  <c:v>43040</c:v>
                </c:pt>
                <c:pt idx="86">
                  <c:v>43009</c:v>
                </c:pt>
                <c:pt idx="87">
                  <c:v>42979</c:v>
                </c:pt>
                <c:pt idx="88">
                  <c:v>42948</c:v>
                </c:pt>
                <c:pt idx="89">
                  <c:v>42917</c:v>
                </c:pt>
                <c:pt idx="90">
                  <c:v>42887</c:v>
                </c:pt>
                <c:pt idx="91">
                  <c:v>42856</c:v>
                </c:pt>
                <c:pt idx="92">
                  <c:v>42826</c:v>
                </c:pt>
                <c:pt idx="93">
                  <c:v>42795</c:v>
                </c:pt>
                <c:pt idx="94">
                  <c:v>42767</c:v>
                </c:pt>
                <c:pt idx="95">
                  <c:v>42736</c:v>
                </c:pt>
                <c:pt idx="96">
                  <c:v>42705</c:v>
                </c:pt>
                <c:pt idx="97">
                  <c:v>42675</c:v>
                </c:pt>
                <c:pt idx="98">
                  <c:v>42644</c:v>
                </c:pt>
                <c:pt idx="99">
                  <c:v>42614</c:v>
                </c:pt>
                <c:pt idx="100">
                  <c:v>42583</c:v>
                </c:pt>
                <c:pt idx="101">
                  <c:v>42552</c:v>
                </c:pt>
                <c:pt idx="102">
                  <c:v>42522</c:v>
                </c:pt>
                <c:pt idx="103">
                  <c:v>42491</c:v>
                </c:pt>
                <c:pt idx="104">
                  <c:v>42461</c:v>
                </c:pt>
                <c:pt idx="105">
                  <c:v>42430</c:v>
                </c:pt>
                <c:pt idx="106">
                  <c:v>42401</c:v>
                </c:pt>
                <c:pt idx="107">
                  <c:v>42370</c:v>
                </c:pt>
              </c:numCache>
            </c:numRef>
          </c:cat>
          <c:val>
            <c:numRef>
              <c:f>EU27graph!$AT$5:$AT$112</c:f>
              <c:numCache>
                <c:formatCode>0.00</c:formatCode>
                <c:ptCount val="108"/>
                <c:pt idx="0">
                  <c:v>-8.9781721291691402E-2</c:v>
                </c:pt>
                <c:pt idx="1">
                  <c:v>-8.9781721291691402E-2</c:v>
                </c:pt>
                <c:pt idx="2">
                  <c:v>-8.9781721291691402E-2</c:v>
                </c:pt>
                <c:pt idx="3">
                  <c:v>-3.9152709338335673E-2</c:v>
                </c:pt>
                <c:pt idx="4">
                  <c:v>-3.9152709338335673E-2</c:v>
                </c:pt>
                <c:pt idx="5">
                  <c:v>-3.9152709338335673E-2</c:v>
                </c:pt>
                <c:pt idx="6">
                  <c:v>7.6605073300767101E-2</c:v>
                </c:pt>
                <c:pt idx="7">
                  <c:v>7.6605073300767101E-2</c:v>
                </c:pt>
                <c:pt idx="8">
                  <c:v>7.6605073300767101E-2</c:v>
                </c:pt>
                <c:pt idx="9">
                  <c:v>-6.1931695390533781E-2</c:v>
                </c:pt>
                <c:pt idx="10">
                  <c:v>-6.1931695390533781E-2</c:v>
                </c:pt>
                <c:pt idx="11">
                  <c:v>-6.1931695390533781E-2</c:v>
                </c:pt>
                <c:pt idx="12">
                  <c:v>-0.14876074345319112</c:v>
                </c:pt>
                <c:pt idx="13">
                  <c:v>-0.14876074345319112</c:v>
                </c:pt>
                <c:pt idx="14">
                  <c:v>-0.14876074345319112</c:v>
                </c:pt>
                <c:pt idx="15">
                  <c:v>0.4804633162796435</c:v>
                </c:pt>
                <c:pt idx="16">
                  <c:v>0.4804633162796435</c:v>
                </c:pt>
                <c:pt idx="17">
                  <c:v>0.4804633162796435</c:v>
                </c:pt>
                <c:pt idx="18">
                  <c:v>0.80057892037206502</c:v>
                </c:pt>
                <c:pt idx="19">
                  <c:v>0.80057892037206502</c:v>
                </c:pt>
                <c:pt idx="20">
                  <c:v>0.80057892037206502</c:v>
                </c:pt>
                <c:pt idx="21">
                  <c:v>1.0780130575590787</c:v>
                </c:pt>
                <c:pt idx="22">
                  <c:v>2.5502992430112972</c:v>
                </c:pt>
                <c:pt idx="23">
                  <c:v>2.8588248747046157</c:v>
                </c:pt>
                <c:pt idx="24">
                  <c:v>3.5938014439434718</c:v>
                </c:pt>
                <c:pt idx="25">
                  <c:v>4.5615769913292494</c:v>
                </c:pt>
                <c:pt idx="26">
                  <c:v>5.2275800941453188</c:v>
                </c:pt>
                <c:pt idx="27">
                  <c:v>5.1569073576014786</c:v>
                </c:pt>
                <c:pt idx="28">
                  <c:v>4.8496697070247592</c:v>
                </c:pt>
                <c:pt idx="29">
                  <c:v>4.9333542705088043</c:v>
                </c:pt>
                <c:pt idx="30">
                  <c:v>5.2328782459721399</c:v>
                </c:pt>
                <c:pt idx="31">
                  <c:v>4.7702126113911083</c:v>
                </c:pt>
                <c:pt idx="32">
                  <c:v>4.5575935396833511</c:v>
                </c:pt>
                <c:pt idx="33">
                  <c:v>4.9653929158484518</c:v>
                </c:pt>
                <c:pt idx="34">
                  <c:v>3.5815654293977222</c:v>
                </c:pt>
                <c:pt idx="35">
                  <c:v>3.3405316985212092</c:v>
                </c:pt>
                <c:pt idx="36">
                  <c:v>2.6974800233126217</c:v>
                </c:pt>
                <c:pt idx="37">
                  <c:v>2.6879186905878303</c:v>
                </c:pt>
                <c:pt idx="38">
                  <c:v>2.3275604019036273</c:v>
                </c:pt>
                <c:pt idx="39">
                  <c:v>1.8002590846812578</c:v>
                </c:pt>
                <c:pt idx="40">
                  <c:v>1.6139614213564226</c:v>
                </c:pt>
                <c:pt idx="41">
                  <c:v>1.4645007735982101</c:v>
                </c:pt>
                <c:pt idx="42">
                  <c:v>1.1885104169708989</c:v>
                </c:pt>
                <c:pt idx="43">
                  <c:v>1.2754775917714591</c:v>
                </c:pt>
                <c:pt idx="44">
                  <c:v>1.0137949103929464</c:v>
                </c:pt>
                <c:pt idx="45">
                  <c:v>0.50314792748876691</c:v>
                </c:pt>
                <c:pt idx="46">
                  <c:v>-5.1643402319095928E-2</c:v>
                </c:pt>
                <c:pt idx="47">
                  <c:v>-0.26387569270191891</c:v>
                </c:pt>
                <c:pt idx="48">
                  <c:v>-0.54737536877034842</c:v>
                </c:pt>
                <c:pt idx="49">
                  <c:v>-0.57709307694679268</c:v>
                </c:pt>
                <c:pt idx="50">
                  <c:v>-0.54276112972298252</c:v>
                </c:pt>
                <c:pt idx="51">
                  <c:v>-0.56672995587426733</c:v>
                </c:pt>
                <c:pt idx="52">
                  <c:v>-0.57360672563679271</c:v>
                </c:pt>
                <c:pt idx="53">
                  <c:v>-0.60612748251301019</c:v>
                </c:pt>
                <c:pt idx="54">
                  <c:v>-0.57127159567313002</c:v>
                </c:pt>
                <c:pt idx="55">
                  <c:v>-0.81383778272695184</c:v>
                </c:pt>
                <c:pt idx="56">
                  <c:v>-0.55815925903504149</c:v>
                </c:pt>
                <c:pt idx="57">
                  <c:v>-0.15832060483515059</c:v>
                </c:pt>
                <c:pt idx="58">
                  <c:v>0.18712794090777163</c:v>
                </c:pt>
                <c:pt idx="59">
                  <c:v>0.39648369493977481</c:v>
                </c:pt>
                <c:pt idx="60">
                  <c:v>0.21316204067778277</c:v>
                </c:pt>
                <c:pt idx="61">
                  <c:v>-0.13185173904084727</c:v>
                </c:pt>
                <c:pt idx="62">
                  <c:v>-0.21358961788557218</c:v>
                </c:pt>
                <c:pt idx="63">
                  <c:v>-9.7420455876043338E-2</c:v>
                </c:pt>
                <c:pt idx="64">
                  <c:v>0.1225693500342345</c:v>
                </c:pt>
                <c:pt idx="65">
                  <c:v>0.18523848723284825</c:v>
                </c:pt>
                <c:pt idx="66">
                  <c:v>0.23863964726866438</c:v>
                </c:pt>
                <c:pt idx="67">
                  <c:v>0.44183125274271429</c:v>
                </c:pt>
                <c:pt idx="68">
                  <c:v>0.5934942882420694</c:v>
                </c:pt>
                <c:pt idx="69">
                  <c:v>0.58610081015731752</c:v>
                </c:pt>
                <c:pt idx="70">
                  <c:v>0.48016186588096943</c:v>
                </c:pt>
                <c:pt idx="71">
                  <c:v>0.32517785055132625</c:v>
                </c:pt>
                <c:pt idx="72">
                  <c:v>0.5785242782634703</c:v>
                </c:pt>
                <c:pt idx="73">
                  <c:v>0.90972720546398667</c:v>
                </c:pt>
                <c:pt idx="74">
                  <c:v>1.1350856839506804</c:v>
                </c:pt>
                <c:pt idx="75">
                  <c:v>1.1381198932064645</c:v>
                </c:pt>
                <c:pt idx="76">
                  <c:v>1.0952924833910189</c:v>
                </c:pt>
                <c:pt idx="77">
                  <c:v>1.1244047512823701</c:v>
                </c:pt>
                <c:pt idx="78">
                  <c:v>1.0398926731633304</c:v>
                </c:pt>
                <c:pt idx="79">
                  <c:v>0.81337646649555495</c:v>
                </c:pt>
                <c:pt idx="80">
                  <c:v>0.40858611179758364</c:v>
                </c:pt>
                <c:pt idx="81">
                  <c:v>0.31527935041213861</c:v>
                </c:pt>
                <c:pt idx="82">
                  <c:v>0.18294761604072507</c:v>
                </c:pt>
                <c:pt idx="83">
                  <c:v>0.33901398860419479</c:v>
                </c:pt>
                <c:pt idx="84">
                  <c:v>0.43529850677367454</c:v>
                </c:pt>
                <c:pt idx="85">
                  <c:v>0.60796065270923394</c:v>
                </c:pt>
                <c:pt idx="86">
                  <c:v>0.45239037857454495</c:v>
                </c:pt>
                <c:pt idx="87">
                  <c:v>0.42898816800484429</c:v>
                </c:pt>
                <c:pt idx="88">
                  <c:v>0.3504335761990896</c:v>
                </c:pt>
                <c:pt idx="89">
                  <c:v>0.20074018564815116</c:v>
                </c:pt>
                <c:pt idx="90">
                  <c:v>0.1803777371067006</c:v>
                </c:pt>
                <c:pt idx="91">
                  <c:v>0.4935767730226393</c:v>
                </c:pt>
                <c:pt idx="92">
                  <c:v>0.80285920194528515</c:v>
                </c:pt>
                <c:pt idx="93">
                  <c:v>0.8451969223790029</c:v>
                </c:pt>
                <c:pt idx="94">
                  <c:v>1.1723299216324781</c:v>
                </c:pt>
                <c:pt idx="95">
                  <c:v>0.92109325413913923</c:v>
                </c:pt>
                <c:pt idx="96">
                  <c:v>0.39736365469250345</c:v>
                </c:pt>
                <c:pt idx="97">
                  <c:v>-5.6768714742510384E-2</c:v>
                </c:pt>
                <c:pt idx="98">
                  <c:v>-8.5345151595580426E-2</c:v>
                </c:pt>
                <c:pt idx="99">
                  <c:v>-0.23476778058561393</c:v>
                </c:pt>
                <c:pt idx="100">
                  <c:v>-0.37144577033924731</c:v>
                </c:pt>
                <c:pt idx="101">
                  <c:v>-0.4531020680780683</c:v>
                </c:pt>
                <c:pt idx="102">
                  <c:v>-0.51676614882501282</c:v>
                </c:pt>
                <c:pt idx="103">
                  <c:v>-0.6923214527432181</c:v>
                </c:pt>
                <c:pt idx="104">
                  <c:v>-0.75940254636571225</c:v>
                </c:pt>
                <c:pt idx="105">
                  <c:v>-0.7384704380017153</c:v>
                </c:pt>
                <c:pt idx="106">
                  <c:v>-0.71120403583821312</c:v>
                </c:pt>
                <c:pt idx="107">
                  <c:v>-0.41682415461846273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B6-40EB-8BAB-12934D110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860310608"/>
        <c:axId val="860308968"/>
      </c:barChart>
      <c:lineChart>
        <c:grouping val="standard"/>
        <c:varyColors val="0"/>
        <c:ser>
          <c:idx val="2"/>
          <c:order val="2"/>
          <c:tx>
            <c:strRef>
              <c:f>EU27graph!$AV$4</c:f>
              <c:strCache>
                <c:ptCount val="1"/>
                <c:pt idx="0">
                  <c:v>HICP, all items</c:v>
                </c:pt>
              </c:strCache>
            </c:strRef>
          </c:tx>
          <c:spPr>
            <a:ln w="2857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EU27graph!$AS$5:$AS$112</c:f>
              <c:numCache>
                <c:formatCode>m/d/yyyy</c:formatCode>
                <c:ptCount val="108"/>
                <c:pt idx="0">
                  <c:v>45627</c:v>
                </c:pt>
                <c:pt idx="1">
                  <c:v>45597</c:v>
                </c:pt>
                <c:pt idx="2">
                  <c:v>45566</c:v>
                </c:pt>
                <c:pt idx="3">
                  <c:v>45536</c:v>
                </c:pt>
                <c:pt idx="4">
                  <c:v>45505</c:v>
                </c:pt>
                <c:pt idx="5">
                  <c:v>45474</c:v>
                </c:pt>
                <c:pt idx="6">
                  <c:v>45444</c:v>
                </c:pt>
                <c:pt idx="7">
                  <c:v>45413</c:v>
                </c:pt>
                <c:pt idx="8">
                  <c:v>45383</c:v>
                </c:pt>
                <c:pt idx="9">
                  <c:v>45352</c:v>
                </c:pt>
                <c:pt idx="10">
                  <c:v>45323</c:v>
                </c:pt>
                <c:pt idx="11">
                  <c:v>45292</c:v>
                </c:pt>
                <c:pt idx="12">
                  <c:v>45261</c:v>
                </c:pt>
                <c:pt idx="13">
                  <c:v>45231</c:v>
                </c:pt>
                <c:pt idx="14">
                  <c:v>45200</c:v>
                </c:pt>
                <c:pt idx="15">
                  <c:v>45170</c:v>
                </c:pt>
                <c:pt idx="16">
                  <c:v>45139</c:v>
                </c:pt>
                <c:pt idx="17">
                  <c:v>45108</c:v>
                </c:pt>
                <c:pt idx="18">
                  <c:v>45078</c:v>
                </c:pt>
                <c:pt idx="19">
                  <c:v>45047</c:v>
                </c:pt>
                <c:pt idx="20">
                  <c:v>45017</c:v>
                </c:pt>
                <c:pt idx="21">
                  <c:v>44986</c:v>
                </c:pt>
                <c:pt idx="22">
                  <c:v>44958</c:v>
                </c:pt>
                <c:pt idx="23">
                  <c:v>44927</c:v>
                </c:pt>
                <c:pt idx="24">
                  <c:v>44896</c:v>
                </c:pt>
                <c:pt idx="25">
                  <c:v>44866</c:v>
                </c:pt>
                <c:pt idx="26">
                  <c:v>44835</c:v>
                </c:pt>
                <c:pt idx="27">
                  <c:v>44805</c:v>
                </c:pt>
                <c:pt idx="28">
                  <c:v>44774</c:v>
                </c:pt>
                <c:pt idx="29">
                  <c:v>44743</c:v>
                </c:pt>
                <c:pt idx="30">
                  <c:v>44713</c:v>
                </c:pt>
                <c:pt idx="31">
                  <c:v>44682</c:v>
                </c:pt>
                <c:pt idx="32">
                  <c:v>44652</c:v>
                </c:pt>
                <c:pt idx="33">
                  <c:v>44621</c:v>
                </c:pt>
                <c:pt idx="34">
                  <c:v>44593</c:v>
                </c:pt>
                <c:pt idx="35">
                  <c:v>44562</c:v>
                </c:pt>
                <c:pt idx="36">
                  <c:v>44531</c:v>
                </c:pt>
                <c:pt idx="37">
                  <c:v>44501</c:v>
                </c:pt>
                <c:pt idx="38">
                  <c:v>44470</c:v>
                </c:pt>
                <c:pt idx="39">
                  <c:v>44440</c:v>
                </c:pt>
                <c:pt idx="40">
                  <c:v>44409</c:v>
                </c:pt>
                <c:pt idx="41">
                  <c:v>44378</c:v>
                </c:pt>
                <c:pt idx="42">
                  <c:v>44348</c:v>
                </c:pt>
                <c:pt idx="43">
                  <c:v>44317</c:v>
                </c:pt>
                <c:pt idx="44">
                  <c:v>44287</c:v>
                </c:pt>
                <c:pt idx="45">
                  <c:v>44256</c:v>
                </c:pt>
                <c:pt idx="46">
                  <c:v>44228</c:v>
                </c:pt>
                <c:pt idx="47">
                  <c:v>44197</c:v>
                </c:pt>
                <c:pt idx="48">
                  <c:v>44166</c:v>
                </c:pt>
                <c:pt idx="49">
                  <c:v>44136</c:v>
                </c:pt>
                <c:pt idx="50">
                  <c:v>44105</c:v>
                </c:pt>
                <c:pt idx="51">
                  <c:v>44075</c:v>
                </c:pt>
                <c:pt idx="52">
                  <c:v>44044</c:v>
                </c:pt>
                <c:pt idx="53">
                  <c:v>44013</c:v>
                </c:pt>
                <c:pt idx="54">
                  <c:v>43983</c:v>
                </c:pt>
                <c:pt idx="55">
                  <c:v>43952</c:v>
                </c:pt>
                <c:pt idx="56">
                  <c:v>43922</c:v>
                </c:pt>
                <c:pt idx="57">
                  <c:v>43891</c:v>
                </c:pt>
                <c:pt idx="58">
                  <c:v>43862</c:v>
                </c:pt>
                <c:pt idx="59">
                  <c:v>43831</c:v>
                </c:pt>
                <c:pt idx="60">
                  <c:v>43800</c:v>
                </c:pt>
                <c:pt idx="61">
                  <c:v>43770</c:v>
                </c:pt>
                <c:pt idx="62">
                  <c:v>43739</c:v>
                </c:pt>
                <c:pt idx="63">
                  <c:v>43709</c:v>
                </c:pt>
                <c:pt idx="64">
                  <c:v>43678</c:v>
                </c:pt>
                <c:pt idx="65">
                  <c:v>43647</c:v>
                </c:pt>
                <c:pt idx="66">
                  <c:v>43617</c:v>
                </c:pt>
                <c:pt idx="67">
                  <c:v>43586</c:v>
                </c:pt>
                <c:pt idx="68">
                  <c:v>43556</c:v>
                </c:pt>
                <c:pt idx="69">
                  <c:v>43525</c:v>
                </c:pt>
                <c:pt idx="70">
                  <c:v>43497</c:v>
                </c:pt>
                <c:pt idx="71">
                  <c:v>43466</c:v>
                </c:pt>
                <c:pt idx="72">
                  <c:v>43435</c:v>
                </c:pt>
                <c:pt idx="73">
                  <c:v>43405</c:v>
                </c:pt>
                <c:pt idx="74">
                  <c:v>43374</c:v>
                </c:pt>
                <c:pt idx="75">
                  <c:v>43344</c:v>
                </c:pt>
                <c:pt idx="76">
                  <c:v>43313</c:v>
                </c:pt>
                <c:pt idx="77">
                  <c:v>43282</c:v>
                </c:pt>
                <c:pt idx="78">
                  <c:v>43252</c:v>
                </c:pt>
                <c:pt idx="79">
                  <c:v>43221</c:v>
                </c:pt>
                <c:pt idx="80">
                  <c:v>43191</c:v>
                </c:pt>
                <c:pt idx="81">
                  <c:v>43160</c:v>
                </c:pt>
                <c:pt idx="82">
                  <c:v>43132</c:v>
                </c:pt>
                <c:pt idx="83">
                  <c:v>43101</c:v>
                </c:pt>
                <c:pt idx="84">
                  <c:v>43070</c:v>
                </c:pt>
                <c:pt idx="85">
                  <c:v>43040</c:v>
                </c:pt>
                <c:pt idx="86">
                  <c:v>43009</c:v>
                </c:pt>
                <c:pt idx="87">
                  <c:v>42979</c:v>
                </c:pt>
                <c:pt idx="88">
                  <c:v>42948</c:v>
                </c:pt>
                <c:pt idx="89">
                  <c:v>42917</c:v>
                </c:pt>
                <c:pt idx="90">
                  <c:v>42887</c:v>
                </c:pt>
                <c:pt idx="91">
                  <c:v>42856</c:v>
                </c:pt>
                <c:pt idx="92">
                  <c:v>42826</c:v>
                </c:pt>
                <c:pt idx="93">
                  <c:v>42795</c:v>
                </c:pt>
                <c:pt idx="94">
                  <c:v>42767</c:v>
                </c:pt>
                <c:pt idx="95">
                  <c:v>42736</c:v>
                </c:pt>
                <c:pt idx="96">
                  <c:v>42705</c:v>
                </c:pt>
                <c:pt idx="97">
                  <c:v>42675</c:v>
                </c:pt>
                <c:pt idx="98">
                  <c:v>42644</c:v>
                </c:pt>
                <c:pt idx="99">
                  <c:v>42614</c:v>
                </c:pt>
                <c:pt idx="100">
                  <c:v>42583</c:v>
                </c:pt>
                <c:pt idx="101">
                  <c:v>42552</c:v>
                </c:pt>
                <c:pt idx="102">
                  <c:v>42522</c:v>
                </c:pt>
                <c:pt idx="103">
                  <c:v>42491</c:v>
                </c:pt>
                <c:pt idx="104">
                  <c:v>42461</c:v>
                </c:pt>
                <c:pt idx="105">
                  <c:v>42430</c:v>
                </c:pt>
                <c:pt idx="106">
                  <c:v>42401</c:v>
                </c:pt>
                <c:pt idx="107">
                  <c:v>42370</c:v>
                </c:pt>
              </c:numCache>
            </c:numRef>
          </c:cat>
          <c:val>
            <c:numRef>
              <c:f>EU27graph!$AV$5:$AV$112</c:f>
              <c:numCache>
                <c:formatCode>0.00</c:formatCode>
                <c:ptCount val="108"/>
                <c:pt idx="0">
                  <c:v>2.5057355075576382</c:v>
                </c:pt>
                <c:pt idx="1">
                  <c:v>2.5057355075576382</c:v>
                </c:pt>
                <c:pt idx="2">
                  <c:v>2.5057355075576382</c:v>
                </c:pt>
                <c:pt idx="3">
                  <c:v>2.7213259655651356</c:v>
                </c:pt>
                <c:pt idx="4">
                  <c:v>2.7213259655651356</c:v>
                </c:pt>
                <c:pt idx="5">
                  <c:v>2.7213259655651356</c:v>
                </c:pt>
                <c:pt idx="6">
                  <c:v>3.0189263986299286</c:v>
                </c:pt>
                <c:pt idx="7">
                  <c:v>3.0189263986299286</c:v>
                </c:pt>
                <c:pt idx="8">
                  <c:v>3.0189263986299286</c:v>
                </c:pt>
                <c:pt idx="9">
                  <c:v>3.6396081109465461</c:v>
                </c:pt>
                <c:pt idx="10">
                  <c:v>3.6396081109465461</c:v>
                </c:pt>
                <c:pt idx="11">
                  <c:v>3.6396081109465461</c:v>
                </c:pt>
                <c:pt idx="12">
                  <c:v>4.197151464509008</c:v>
                </c:pt>
                <c:pt idx="13">
                  <c:v>4.197151464509008</c:v>
                </c:pt>
                <c:pt idx="14">
                  <c:v>4.197151464509008</c:v>
                </c:pt>
                <c:pt idx="15">
                  <c:v>5.9390580920404057</c:v>
                </c:pt>
                <c:pt idx="16">
                  <c:v>5.9390580920404057</c:v>
                </c:pt>
                <c:pt idx="17">
                  <c:v>5.9390580920404057</c:v>
                </c:pt>
                <c:pt idx="18">
                  <c:v>7.4275249078359575</c:v>
                </c:pt>
                <c:pt idx="19">
                  <c:v>7.4275249078359575</c:v>
                </c:pt>
                <c:pt idx="20">
                  <c:v>7.4275249078359575</c:v>
                </c:pt>
                <c:pt idx="21">
                  <c:v>8.3282989557262432</c:v>
                </c:pt>
                <c:pt idx="22">
                  <c:v>9.9310832302526908</c:v>
                </c:pt>
                <c:pt idx="23">
                  <c:v>9.9732620320855503</c:v>
                </c:pt>
                <c:pt idx="24">
                  <c:v>10.386235325746028</c:v>
                </c:pt>
                <c:pt idx="25">
                  <c:v>11.101107409741617</c:v>
                </c:pt>
                <c:pt idx="26">
                  <c:v>11.507146734213848</c:v>
                </c:pt>
                <c:pt idx="27">
                  <c:v>10.942776307383406</c:v>
                </c:pt>
                <c:pt idx="28">
                  <c:v>10.143066764490083</c:v>
                </c:pt>
                <c:pt idx="29">
                  <c:v>9.7810084652189886</c:v>
                </c:pt>
                <c:pt idx="30">
                  <c:v>9.5536125172572373</c:v>
                </c:pt>
                <c:pt idx="31">
                  <c:v>8.8300424432552269</c:v>
                </c:pt>
                <c:pt idx="32">
                  <c:v>8.0958549222797984</c:v>
                </c:pt>
                <c:pt idx="33">
                  <c:v>7.8261678764191434</c:v>
                </c:pt>
                <c:pt idx="34">
                  <c:v>6.2224307836696413</c:v>
                </c:pt>
                <c:pt idx="35">
                  <c:v>5.5801260939117414</c:v>
                </c:pt>
                <c:pt idx="36">
                  <c:v>5.3033877512503658</c:v>
                </c:pt>
                <c:pt idx="37">
                  <c:v>5.1500520685411333</c:v>
                </c:pt>
                <c:pt idx="38">
                  <c:v>4.3617824773414027</c:v>
                </c:pt>
                <c:pt idx="39">
                  <c:v>3.631892556511862</c:v>
                </c:pt>
                <c:pt idx="40">
                  <c:v>3.1696470810862021</c:v>
                </c:pt>
                <c:pt idx="41">
                  <c:v>2.4702998302847501</c:v>
                </c:pt>
                <c:pt idx="42">
                  <c:v>2.201109961433545</c:v>
                </c:pt>
                <c:pt idx="43">
                  <c:v>2.3031904851802842</c:v>
                </c:pt>
                <c:pt idx="44">
                  <c:v>2.029642216558103</c:v>
                </c:pt>
                <c:pt idx="45">
                  <c:v>1.665089877010395</c:v>
                </c:pt>
                <c:pt idx="46">
                  <c:v>1.2640182474814576</c:v>
                </c:pt>
                <c:pt idx="47">
                  <c:v>1.2095238095238159</c:v>
                </c:pt>
                <c:pt idx="48">
                  <c:v>0.1985627836611048</c:v>
                </c:pt>
                <c:pt idx="49">
                  <c:v>0.19920318725099584</c:v>
                </c:pt>
                <c:pt idx="50">
                  <c:v>0.23658559666888124</c:v>
                </c:pt>
                <c:pt idx="51">
                  <c:v>0.2275097165608253</c:v>
                </c:pt>
                <c:pt idx="52">
                  <c:v>0.36083942645521727</c:v>
                </c:pt>
                <c:pt idx="53">
                  <c:v>0.7983273141988213</c:v>
                </c:pt>
                <c:pt idx="54">
                  <c:v>0.70095671118690639</c:v>
                </c:pt>
                <c:pt idx="55">
                  <c:v>0.47420333839149897</c:v>
                </c:pt>
                <c:pt idx="56">
                  <c:v>0.63651909557287389</c:v>
                </c:pt>
                <c:pt idx="57">
                  <c:v>1.1483253588516762</c:v>
                </c:pt>
                <c:pt idx="58">
                  <c:v>1.5931254224196278</c:v>
                </c:pt>
                <c:pt idx="59">
                  <c:v>1.7244720015500814</c:v>
                </c:pt>
                <c:pt idx="60">
                  <c:v>1.6141429669485063</c:v>
                </c:pt>
                <c:pt idx="61">
                  <c:v>1.2582845067716786</c:v>
                </c:pt>
                <c:pt idx="62">
                  <c:v>1.0036321926973679</c:v>
                </c:pt>
                <c:pt idx="63">
                  <c:v>1.0924772400574989</c:v>
                </c:pt>
                <c:pt idx="64">
                  <c:v>1.288833317303073</c:v>
                </c:pt>
                <c:pt idx="65">
                  <c:v>1.3094550356248735</c:v>
                </c:pt>
                <c:pt idx="66">
                  <c:v>1.4803422089781693</c:v>
                </c:pt>
                <c:pt idx="67">
                  <c:v>1.4821944177093371</c:v>
                </c:pt>
                <c:pt idx="68">
                  <c:v>1.8776616337591978</c:v>
                </c:pt>
                <c:pt idx="69">
                  <c:v>1.5746500777604977</c:v>
                </c:pt>
                <c:pt idx="70">
                  <c:v>1.5989797920345161</c:v>
                </c:pt>
                <c:pt idx="71">
                  <c:v>1.444717444717436</c:v>
                </c:pt>
                <c:pt idx="72">
                  <c:v>1.5513708654502967</c:v>
                </c:pt>
                <c:pt idx="73">
                  <c:v>1.8987961241068829</c:v>
                </c:pt>
                <c:pt idx="74">
                  <c:v>2.2778375207742618</c:v>
                </c:pt>
                <c:pt idx="75">
                  <c:v>2.1336987373984373</c:v>
                </c:pt>
                <c:pt idx="76">
                  <c:v>2.1215990570670806</c:v>
                </c:pt>
                <c:pt idx="77">
                  <c:v>2.2143489813994721</c:v>
                </c:pt>
                <c:pt idx="78">
                  <c:v>2.0202020202020332</c:v>
                </c:pt>
                <c:pt idx="79">
                  <c:v>1.9627085377821318</c:v>
                </c:pt>
                <c:pt idx="80">
                  <c:v>1.3239187996469504</c:v>
                </c:pt>
                <c:pt idx="81">
                  <c:v>1.4295573301784437</c:v>
                </c:pt>
                <c:pt idx="82">
                  <c:v>1.1811414392059572</c:v>
                </c:pt>
                <c:pt idx="83">
                  <c:v>1.3951170901843613</c:v>
                </c:pt>
                <c:pt idx="84">
                  <c:v>1.4350752177355375</c:v>
                </c:pt>
                <c:pt idx="85">
                  <c:v>1.6313538247289427</c:v>
                </c:pt>
                <c:pt idx="86">
                  <c:v>1.4580440388811899</c:v>
                </c:pt>
                <c:pt idx="87">
                  <c:v>1.6010342084327833</c:v>
                </c:pt>
                <c:pt idx="88">
                  <c:v>1.5561097256857837</c:v>
                </c:pt>
                <c:pt idx="89">
                  <c:v>1.3667198723064766</c:v>
                </c:pt>
                <c:pt idx="90">
                  <c:v>1.3014106894496447</c:v>
                </c:pt>
                <c:pt idx="91">
                  <c:v>1.4031246890237936</c:v>
                </c:pt>
                <c:pt idx="92">
                  <c:v>1.8477826608070291</c:v>
                </c:pt>
                <c:pt idx="93">
                  <c:v>1.5416958654520085</c:v>
                </c:pt>
                <c:pt idx="94">
                  <c:v>1.9221041982802278</c:v>
                </c:pt>
                <c:pt idx="95">
                  <c:v>1.6614324789788304</c:v>
                </c:pt>
                <c:pt idx="96">
                  <c:v>1.0703210963288967</c:v>
                </c:pt>
                <c:pt idx="97">
                  <c:v>0.56016805041512185</c:v>
                </c:pt>
                <c:pt idx="98">
                  <c:v>0.46836073741902684</c:v>
                </c:pt>
                <c:pt idx="99">
                  <c:v>0.31923383878691419</c:v>
                </c:pt>
                <c:pt idx="100">
                  <c:v>0.16986410871302482</c:v>
                </c:pt>
                <c:pt idx="101">
                  <c:v>9.9860195725987033E-2</c:v>
                </c:pt>
                <c:pt idx="102">
                  <c:v>0</c:v>
                </c:pt>
                <c:pt idx="103">
                  <c:v>-0.20854021847070969</c:v>
                </c:pt>
                <c:pt idx="104">
                  <c:v>-0.29874526986656269</c:v>
                </c:pt>
                <c:pt idx="105">
                  <c:v>-0.11998800119988884</c:v>
                </c:pt>
                <c:pt idx="106">
                  <c:v>-0.15151515151515804</c:v>
                </c:pt>
                <c:pt idx="107">
                  <c:v>0.25391021734715308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B6-40EB-8BAB-12934D110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0310608"/>
        <c:axId val="860308968"/>
      </c:lineChart>
      <c:dateAx>
        <c:axId val="860310608"/>
        <c:scaling>
          <c:orientation val="minMax"/>
        </c:scaling>
        <c:delete val="0"/>
        <c:axPos val="b"/>
        <c:numFmt formatCode="yy" sourceLinked="0"/>
        <c:majorTickMark val="in"/>
        <c:minorTickMark val="none"/>
        <c:tickLblPos val="low"/>
        <c:spPr>
          <a:noFill/>
          <a:ln w="635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860308968"/>
        <c:crosses val="autoZero"/>
        <c:auto val="1"/>
        <c:lblOffset val="100"/>
        <c:baseTimeUnit val="months"/>
        <c:majorUnit val="12"/>
        <c:majorTimeUnit val="months"/>
      </c:dateAx>
      <c:valAx>
        <c:axId val="860308968"/>
        <c:scaling>
          <c:orientation val="minMax"/>
        </c:scaling>
        <c:delete val="0"/>
        <c:axPos val="l"/>
        <c:numFmt formatCode="#,##0" sourceLinked="0"/>
        <c:majorTickMark val="in"/>
        <c:minorTickMark val="none"/>
        <c:tickLblPos val="nextTo"/>
        <c:spPr>
          <a:noFill/>
          <a:ln w="6350" cmpd="sng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860310608"/>
        <c:crosses val="autoZero"/>
        <c:crossBetween val="between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ayout>
        <c:manualLayout>
          <c:xMode val="edge"/>
          <c:yMode val="edge"/>
          <c:x val="8.716181905833198E-2"/>
          <c:y val="0.78697660400105485"/>
          <c:w val="0.80118656596496862"/>
          <c:h val="0.21302339599894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EC Square Sans Cond Pro"/>
              <a:ea typeface="EC Square Sans Cond Pro"/>
              <a:cs typeface="EC Square Sans Cond Pro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800">
          <a:solidFill>
            <a:sysClr val="windowText" lastClr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010416666666668E-2"/>
          <c:y val="9.1275308641975306E-2"/>
          <c:w val="0.9235868055555555"/>
          <c:h val="0.81138419753086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89E79"/>
            </a:solidFill>
            <a:ln>
              <a:noFill/>
            </a:ln>
            <a:effectLst/>
          </c:spPr>
          <c:invertIfNegative val="0"/>
          <c:cat>
            <c:numRef>
              <c:f>Sheet1!$B$2:$L$2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Sheet1!$B$11:$L$11</c:f>
              <c:numCache>
                <c:formatCode>General</c:formatCode>
                <c:ptCount val="11"/>
                <c:pt idx="0">
                  <c:v>-2.4127802852935121</c:v>
                </c:pt>
                <c:pt idx="1">
                  <c:v>-1.8870918426374526</c:v>
                </c:pt>
                <c:pt idx="2">
                  <c:v>-1.3565700612542966</c:v>
                </c:pt>
                <c:pt idx="3">
                  <c:v>-0.79329624493187834</c:v>
                </c:pt>
                <c:pt idx="4">
                  <c:v>-0.37579154268521842</c:v>
                </c:pt>
                <c:pt idx="5">
                  <c:v>-0.54303699527904292</c:v>
                </c:pt>
                <c:pt idx="6">
                  <c:v>-6.7426857968628209</c:v>
                </c:pt>
                <c:pt idx="7">
                  <c:v>-4.8168456225007299</c:v>
                </c:pt>
                <c:pt idx="8">
                  <c:v>-3.3684695739172374</c:v>
                </c:pt>
                <c:pt idx="9">
                  <c:v>-3.1169366756063059</c:v>
                </c:pt>
                <c:pt idx="10">
                  <c:v>-2.4472703222984507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9D-422E-A7E6-456DE10896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6047616"/>
        <c:axId val="1556049696"/>
      </c:barChart>
      <c:catAx>
        <c:axId val="155604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1556049696"/>
        <c:crossesAt val="0"/>
        <c:auto val="1"/>
        <c:lblAlgn val="ctr"/>
        <c:lblOffset val="100"/>
        <c:noMultiLvlLbl val="0"/>
      </c:catAx>
      <c:valAx>
        <c:axId val="1556049696"/>
        <c:scaling>
          <c:orientation val="minMax"/>
          <c:max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155604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010416666666668E-2"/>
          <c:y val="9.1275308641975306E-2"/>
          <c:w val="0.9235868055555555"/>
          <c:h val="0.81138419753086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B723B"/>
            </a:solidFill>
            <a:ln>
              <a:noFill/>
            </a:ln>
            <a:effectLst/>
          </c:spPr>
          <c:invertIfNegative val="0"/>
          <c:cat>
            <c:numRef>
              <c:f>Sheet1!$B$2:$L$2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Sheet1!$B$9:$L$9</c:f>
              <c:numCache>
                <c:formatCode>General</c:formatCode>
                <c:ptCount val="11"/>
                <c:pt idx="0">
                  <c:v>88.90370138257839</c:v>
                </c:pt>
                <c:pt idx="1">
                  <c:v>86.919549567002548</c:v>
                </c:pt>
                <c:pt idx="2">
                  <c:v>86.068112981298128</c:v>
                </c:pt>
                <c:pt idx="3">
                  <c:v>83.394167348623824</c:v>
                </c:pt>
                <c:pt idx="4">
                  <c:v>81.36793392752449</c:v>
                </c:pt>
                <c:pt idx="5">
                  <c:v>79.342162644115589</c:v>
                </c:pt>
                <c:pt idx="6">
                  <c:v>91.659189575809989</c:v>
                </c:pt>
                <c:pt idx="7">
                  <c:v>89.542787697070878</c:v>
                </c:pt>
                <c:pt idx="8">
                  <c:v>85.342175846180155</c:v>
                </c:pt>
                <c:pt idx="9">
                  <c:v>83.355059432486613</c:v>
                </c:pt>
                <c:pt idx="10">
                  <c:v>82.612889338973289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7F-44C8-B243-950F79E71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6047616"/>
        <c:axId val="1556049696"/>
      </c:barChart>
      <c:catAx>
        <c:axId val="155604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1556049696"/>
        <c:crosses val="autoZero"/>
        <c:auto val="1"/>
        <c:lblAlgn val="ctr"/>
        <c:lblOffset val="100"/>
        <c:noMultiLvlLbl val="0"/>
      </c:catAx>
      <c:valAx>
        <c:axId val="1556049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155604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29166666666666"/>
          <c:y val="5.0532989887258614E-2"/>
          <c:w val="0.84650659722222221"/>
          <c:h val="0.71333999999999997"/>
        </c:manualLayout>
      </c:layout>
      <c:lineChart>
        <c:grouping val="standard"/>
        <c:varyColors val="0"/>
        <c:ser>
          <c:idx val="0"/>
          <c:order val="0"/>
          <c:tx>
            <c:strRef>
              <c:f>'Oil, gas, electricity'!$B$6:$B$7</c:f>
              <c:strCache>
                <c:ptCount val="1"/>
                <c:pt idx="0">
                  <c:v>SF 23</c:v>
                </c:pt>
              </c:strCache>
            </c:strRef>
          </c:tx>
          <c:spPr>
            <a:ln w="19050" cap="rnd" cmpd="sng" algn="ctr">
              <a:solidFill>
                <a:srgbClr val="689E79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dPt>
            <c:idx val="7"/>
            <c:bubble3D val="0"/>
            <c:spPr>
              <a:ln w="19050" cap="rnd" cmpd="sng" algn="ctr">
                <a:solidFill>
                  <a:srgbClr val="689E79"/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1-6F44-460D-A2AA-83407149B5DD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2-6F44-460D-A2AA-83407149B5DD}"/>
              </c:ext>
            </c:extLst>
          </c:dPt>
          <c:dPt>
            <c:idx val="9"/>
            <c:bubble3D val="0"/>
            <c:spPr>
              <a:ln w="19050" cap="rnd" cmpd="sng" algn="ctr">
                <a:solidFill>
                  <a:srgbClr val="689E79"/>
                </a:solidFill>
                <a:prstDash val="sysDash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4-6F44-460D-A2AA-83407149B5DD}"/>
              </c:ext>
            </c:extLst>
          </c:dPt>
          <c:dPt>
            <c:idx val="10"/>
            <c:bubble3D val="0"/>
            <c:spPr>
              <a:ln w="19050" cap="rnd" cmpd="sng" algn="ctr">
                <a:solidFill>
                  <a:srgbClr val="689E79"/>
                </a:solidFill>
                <a:prstDash val="sysDash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6-6F44-460D-A2AA-83407149B5DD}"/>
              </c:ext>
            </c:extLst>
          </c:dPt>
          <c:dPt>
            <c:idx val="11"/>
            <c:bubble3D val="0"/>
            <c:spPr>
              <a:ln w="19050" cap="rnd" cmpd="sng" algn="ctr">
                <a:solidFill>
                  <a:srgbClr val="689E79"/>
                </a:solidFill>
                <a:prstDash val="sysDash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8-6F44-460D-A2AA-83407149B5DD}"/>
              </c:ext>
            </c:extLst>
          </c:dPt>
          <c:dPt>
            <c:idx val="12"/>
            <c:bubble3D val="0"/>
            <c:spPr>
              <a:ln w="19050" cap="rnd" cmpd="sng" algn="ctr">
                <a:solidFill>
                  <a:srgbClr val="689E79"/>
                </a:solidFill>
                <a:prstDash val="sysDash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A-6F44-460D-A2AA-83407149B5DD}"/>
              </c:ext>
            </c:extLst>
          </c:dPt>
          <c:dPt>
            <c:idx val="13"/>
            <c:bubble3D val="0"/>
            <c:spPr>
              <a:ln w="19050" cap="rnd" cmpd="sng" algn="ctr">
                <a:solidFill>
                  <a:srgbClr val="689E79"/>
                </a:solidFill>
                <a:prstDash val="sysDash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C-6F44-460D-A2AA-83407149B5DD}"/>
              </c:ext>
            </c:extLst>
          </c:dPt>
          <c:dPt>
            <c:idx val="14"/>
            <c:bubble3D val="0"/>
            <c:spPr>
              <a:ln w="19050" cap="rnd" cmpd="sng" algn="ctr">
                <a:solidFill>
                  <a:srgbClr val="689E79"/>
                </a:solidFill>
                <a:prstDash val="sysDash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E-6F44-460D-A2AA-83407149B5DD}"/>
              </c:ext>
            </c:extLst>
          </c:dPt>
          <c:dPt>
            <c:idx val="15"/>
            <c:bubble3D val="0"/>
            <c:spPr>
              <a:ln w="19050" cap="rnd" cmpd="sng" algn="ctr">
                <a:solidFill>
                  <a:srgbClr val="689E79"/>
                </a:solidFill>
                <a:prstDash val="sysDash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10-6F44-460D-A2AA-83407149B5DD}"/>
              </c:ext>
            </c:extLst>
          </c:dPt>
          <c:cat>
            <c:numRef>
              <c:f>'Oil, gas, electricity'!$D$5:$S$5</c:f>
              <c:numCache>
                <c:formatCode>"Q2"\ yy</c:formatCode>
                <c:ptCount val="16"/>
                <c:pt idx="0" formatCode="&quot;Q1&quot;\ yy">
                  <c:v>44197</c:v>
                </c:pt>
                <c:pt idx="1">
                  <c:v>44287</c:v>
                </c:pt>
                <c:pt idx="2" formatCode="&quot;Q3&quot;\ yy">
                  <c:v>44378</c:v>
                </c:pt>
                <c:pt idx="3" formatCode="&quot;Q4&quot;\ yy">
                  <c:v>44470</c:v>
                </c:pt>
                <c:pt idx="4" formatCode="&quot;Q1&quot;\ yy">
                  <c:v>44562</c:v>
                </c:pt>
                <c:pt idx="5">
                  <c:v>44652</c:v>
                </c:pt>
                <c:pt idx="6" formatCode="&quot;Q3&quot;\ yy">
                  <c:v>44743</c:v>
                </c:pt>
                <c:pt idx="7" formatCode="&quot;Q4&quot;\ yy">
                  <c:v>44835</c:v>
                </c:pt>
                <c:pt idx="8" formatCode="&quot;Q1&quot;\ yy">
                  <c:v>44927</c:v>
                </c:pt>
                <c:pt idx="9">
                  <c:v>45017</c:v>
                </c:pt>
                <c:pt idx="10" formatCode="&quot;Q3&quot;\ yy">
                  <c:v>45108</c:v>
                </c:pt>
                <c:pt idx="11" formatCode="&quot;Q4&quot;\ yy">
                  <c:v>45200</c:v>
                </c:pt>
                <c:pt idx="12" formatCode="&quot;Q1&quot;\ yy">
                  <c:v>45292</c:v>
                </c:pt>
                <c:pt idx="13">
                  <c:v>45383</c:v>
                </c:pt>
                <c:pt idx="14" formatCode="&quot;Q3&quot;\ yy">
                  <c:v>45474</c:v>
                </c:pt>
                <c:pt idx="15" formatCode="&quot;Q4&quot;\ yy">
                  <c:v>45566</c:v>
                </c:pt>
              </c:numCache>
            </c:numRef>
          </c:cat>
          <c:val>
            <c:numRef>
              <c:f>'Oil, gas, electricity'!$D$7:$S$7</c:f>
              <c:numCache>
                <c:formatCode>0.0</c:formatCode>
                <c:ptCount val="16"/>
                <c:pt idx="0">
                  <c:v>50.439649355573188</c:v>
                </c:pt>
                <c:pt idx="1">
                  <c:v>57.072158036864437</c:v>
                </c:pt>
                <c:pt idx="2">
                  <c:v>62.345281662697346</c:v>
                </c:pt>
                <c:pt idx="3">
                  <c:v>69.622111006889682</c:v>
                </c:pt>
                <c:pt idx="4">
                  <c:v>89.269294658773219</c:v>
                </c:pt>
                <c:pt idx="5">
                  <c:v>106.37934821746937</c:v>
                </c:pt>
                <c:pt idx="6">
                  <c:v>100.08082962982525</c:v>
                </c:pt>
                <c:pt idx="7">
                  <c:v>86.880001795196904</c:v>
                </c:pt>
                <c:pt idx="8">
                  <c:v>75.595996670436946</c:v>
                </c:pt>
                <c:pt idx="9">
                  <c:v>70.626205119316126</c:v>
                </c:pt>
                <c:pt idx="10">
                  <c:v>69.64517302829735</c:v>
                </c:pt>
                <c:pt idx="11">
                  <c:v>68.877609730760838</c:v>
                </c:pt>
                <c:pt idx="12">
                  <c:v>68.102582284463836</c:v>
                </c:pt>
                <c:pt idx="13">
                  <c:v>67.478081838169956</c:v>
                </c:pt>
                <c:pt idx="14">
                  <c:v>66.927600867084223</c:v>
                </c:pt>
                <c:pt idx="15">
                  <c:v>66.435900067487282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6F44-460D-A2AA-83407149B5DD}"/>
            </c:ext>
          </c:extLst>
        </c:ser>
        <c:ser>
          <c:idx val="1"/>
          <c:order val="1"/>
          <c:tx>
            <c:strRef>
              <c:f>'Oil, gas, electricity'!$B$19:$B$22</c:f>
              <c:strCache>
                <c:ptCount val="1"/>
                <c:pt idx="0">
                  <c:v>AF22</c:v>
                </c:pt>
              </c:strCache>
            </c:strRef>
          </c:tx>
          <c:spPr>
            <a:ln w="19050" cap="rnd" cmpd="sng" algn="ctr">
              <a:solidFill>
                <a:schemeClr val="accent5"/>
              </a:solidFill>
              <a:prstDash val="sysDash"/>
              <a:round/>
              <a:headEnd type="none" w="med" len="med"/>
              <a:tailEnd type="none" w="med" len="med"/>
            </a:ln>
          </c:spPr>
          <c:marker>
            <c:symbol val="none"/>
          </c:marker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12-6F44-460D-A2AA-83407149B5DD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3-6F44-460D-A2AA-83407149B5DD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14-6F44-460D-A2AA-83407149B5DD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15-6F44-460D-A2AA-83407149B5DD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16-6F44-460D-A2AA-83407149B5DD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7-6F44-460D-A2AA-83407149B5DD}"/>
              </c:ext>
            </c:extLst>
          </c:dPt>
          <c:cat>
            <c:numRef>
              <c:f>'Oil, gas, electricity'!$D$5:$S$5</c:f>
              <c:numCache>
                <c:formatCode>"Q2"\ yy</c:formatCode>
                <c:ptCount val="16"/>
                <c:pt idx="0" formatCode="&quot;Q1&quot;\ yy">
                  <c:v>44197</c:v>
                </c:pt>
                <c:pt idx="1">
                  <c:v>44287</c:v>
                </c:pt>
                <c:pt idx="2" formatCode="&quot;Q3&quot;\ yy">
                  <c:v>44378</c:v>
                </c:pt>
                <c:pt idx="3" formatCode="&quot;Q4&quot;\ yy">
                  <c:v>44470</c:v>
                </c:pt>
                <c:pt idx="4" formatCode="&quot;Q1&quot;\ yy">
                  <c:v>44562</c:v>
                </c:pt>
                <c:pt idx="5">
                  <c:v>44652</c:v>
                </c:pt>
                <c:pt idx="6" formatCode="&quot;Q3&quot;\ yy">
                  <c:v>44743</c:v>
                </c:pt>
                <c:pt idx="7" formatCode="&quot;Q4&quot;\ yy">
                  <c:v>44835</c:v>
                </c:pt>
                <c:pt idx="8" formatCode="&quot;Q1&quot;\ yy">
                  <c:v>44927</c:v>
                </c:pt>
                <c:pt idx="9">
                  <c:v>45017</c:v>
                </c:pt>
                <c:pt idx="10" formatCode="&quot;Q3&quot;\ yy">
                  <c:v>45108</c:v>
                </c:pt>
                <c:pt idx="11" formatCode="&quot;Q4&quot;\ yy">
                  <c:v>45200</c:v>
                </c:pt>
                <c:pt idx="12" formatCode="&quot;Q1&quot;\ yy">
                  <c:v>45292</c:v>
                </c:pt>
                <c:pt idx="13">
                  <c:v>45383</c:v>
                </c:pt>
                <c:pt idx="14" formatCode="&quot;Q3&quot;\ yy">
                  <c:v>45474</c:v>
                </c:pt>
                <c:pt idx="15" formatCode="&quot;Q4&quot;\ yy">
                  <c:v>45566</c:v>
                </c:pt>
              </c:numCache>
            </c:numRef>
          </c:cat>
          <c:val>
            <c:numRef>
              <c:f>'Oil, gas, electricity'!$D$21:$S$21</c:f>
              <c:numCache>
                <c:formatCode>General</c:formatCode>
                <c:ptCount val="16"/>
                <c:pt idx="5" formatCode="0.0">
                  <c:v>106.37934821746937</c:v>
                </c:pt>
                <c:pt idx="6" formatCode="0.0">
                  <c:v>100.05103493384343</c:v>
                </c:pt>
                <c:pt idx="7" formatCode="0.0">
                  <c:v>94.932735586597303</c:v>
                </c:pt>
                <c:pt idx="8" formatCode="0.0">
                  <c:v>92.432738485045149</c:v>
                </c:pt>
                <c:pt idx="9" formatCode="0.0">
                  <c:v>88.475837699190606</c:v>
                </c:pt>
                <c:pt idx="10" formatCode="0.0">
                  <c:v>85.873376446189141</c:v>
                </c:pt>
                <c:pt idx="11" formatCode="0.0">
                  <c:v>83.941824929053169</c:v>
                </c:pt>
                <c:pt idx="12" formatCode="0.0">
                  <c:v>82.228566361054959</c:v>
                </c:pt>
                <c:pt idx="13" formatCode="0.0">
                  <c:v>80.69881030342566</c:v>
                </c:pt>
                <c:pt idx="14" formatCode="0.0">
                  <c:v>79.299006767079902</c:v>
                </c:pt>
                <c:pt idx="15" formatCode="0.0">
                  <c:v>78.154674197771911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6F44-460D-A2AA-83407149B5DD}"/>
            </c:ext>
          </c:extLst>
        </c:ser>
        <c:ser>
          <c:idx val="2"/>
          <c:order val="2"/>
          <c:tx>
            <c:strRef>
              <c:f>'Oil, gas, electricity'!$B$14:$B$17</c:f>
              <c:strCache>
                <c:ptCount val="1"/>
                <c:pt idx="0">
                  <c:v>WiF23</c:v>
                </c:pt>
              </c:strCache>
            </c:strRef>
          </c:tx>
          <c:spPr>
            <a:ln w="19050">
              <a:solidFill>
                <a:schemeClr val="tx2"/>
              </a:solidFill>
              <a:prstDash val="sysDash"/>
            </a:ln>
          </c:spPr>
          <c:marker>
            <c:symbol val="none"/>
          </c:marker>
          <c:val>
            <c:numRef>
              <c:f>'Oil, gas, electricity'!$D$16:$S$16</c:f>
              <c:numCache>
                <c:formatCode>General</c:formatCode>
                <c:ptCount val="16"/>
                <c:pt idx="6" formatCode="0.0">
                  <c:v>100.08082962982525</c:v>
                </c:pt>
                <c:pt idx="7" formatCode="0.0">
                  <c:v>86.970297067041258</c:v>
                </c:pt>
                <c:pt idx="8" formatCode="0.0">
                  <c:v>78.083108026549993</c:v>
                </c:pt>
                <c:pt idx="9" formatCode="0.0">
                  <c:v>79.429872260418733</c:v>
                </c:pt>
                <c:pt idx="10" formatCode="0.0">
                  <c:v>78.283964043673109</c:v>
                </c:pt>
                <c:pt idx="11" formatCode="0.0">
                  <c:v>76.86955079169006</c:v>
                </c:pt>
                <c:pt idx="12" formatCode="0.0">
                  <c:v>75.459438535694801</c:v>
                </c:pt>
                <c:pt idx="13" formatCode="0.0">
                  <c:v>74.180506657326973</c:v>
                </c:pt>
                <c:pt idx="14" formatCode="0.0">
                  <c:v>73.050266354536845</c:v>
                </c:pt>
                <c:pt idx="15" formatCode="0.0">
                  <c:v>71.993450197538209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6F44-460D-A2AA-83407149B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437760"/>
        <c:axId val="207819904"/>
      </c:lineChart>
      <c:dateAx>
        <c:axId val="206437760"/>
        <c:scaling>
          <c:orientation val="minMax"/>
        </c:scaling>
        <c:delete val="0"/>
        <c:axPos val="b"/>
        <c:numFmt formatCode="mmm\ yy" sourceLinked="0"/>
        <c:majorTickMark val="none"/>
        <c:minorTickMark val="none"/>
        <c:tickLblPos val="low"/>
        <c:spPr>
          <a:ln w="6350"/>
        </c:spPr>
        <c:txPr>
          <a:bodyPr rot="0" vert="horz"/>
          <a:lstStyle/>
          <a:p>
            <a:pPr>
              <a:defRPr sz="1400"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207819904"/>
        <c:crosses val="autoZero"/>
        <c:auto val="1"/>
        <c:lblOffset val="100"/>
        <c:baseTimeUnit val="days"/>
        <c:majorUnit val="6"/>
        <c:majorTimeUnit val="months"/>
      </c:dateAx>
      <c:valAx>
        <c:axId val="207819904"/>
        <c:scaling>
          <c:orientation val="minMax"/>
          <c:max val="120"/>
          <c:min val="4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/>
        </c:spPr>
        <c:txPr>
          <a:bodyPr/>
          <a:lstStyle/>
          <a:p>
            <a:pPr>
              <a:defRPr sz="1400"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206437760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32556347222222215"/>
          <c:y val="0.88512084728400187"/>
          <c:w val="0.41112083333333332"/>
          <c:h val="7.5357987924779268E-2"/>
        </c:manualLayout>
      </c:layout>
      <c:overlay val="0"/>
      <c:txPr>
        <a:bodyPr/>
        <a:lstStyle/>
        <a:p>
          <a:pPr>
            <a:defRPr sz="1600">
              <a:latin typeface="EC Square Sans Cond Pro"/>
              <a:ea typeface="EC Square Sans Cond Pro"/>
              <a:cs typeface="EC Square Sans Cond Pro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85000"/>
          <a:alpha val="0"/>
        </a:schemeClr>
      </a:solidFill>
    </a:ln>
  </c:spPr>
  <c:txPr>
    <a:bodyPr/>
    <a:lstStyle/>
    <a:p>
      <a:pPr>
        <a:defRPr sz="900">
          <a:latin typeface="EC Square Sans Pro" panose="020B05060400000200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101864280483296E-2"/>
          <c:y val="0.10791333333333335"/>
          <c:w val="0.85555430260712229"/>
          <c:h val="0.60539407407407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'Graph 4'!$B$18</c:f>
              <c:strCache>
                <c:ptCount val="1"/>
                <c:pt idx="0">
                  <c:v>Employment growth (q-o-q, %), lhs</c:v>
                </c:pt>
              </c:strCache>
            </c:strRef>
          </c:tx>
          <c:spPr>
            <a:solidFill>
              <a:srgbClr val="689E79"/>
            </a:solidFill>
            <a:ln>
              <a:noFill/>
            </a:ln>
            <a:effectLst/>
          </c:spPr>
          <c:invertIfNegative val="0"/>
          <c:cat>
            <c:strRef>
              <c:f>'Graph 4'!$C$17:$AT$17</c:f>
              <c:strCache>
                <c:ptCount val="44"/>
                <c:pt idx="0">
                  <c:v>14-Q1</c:v>
                </c:pt>
                <c:pt idx="1">
                  <c:v>14-Q2</c:v>
                </c:pt>
                <c:pt idx="2">
                  <c:v>14-Q3</c:v>
                </c:pt>
                <c:pt idx="3">
                  <c:v>14-Q4</c:v>
                </c:pt>
                <c:pt idx="4">
                  <c:v>15-Q1</c:v>
                </c:pt>
                <c:pt idx="5">
                  <c:v>15-Q2</c:v>
                </c:pt>
                <c:pt idx="6">
                  <c:v>15-Q3</c:v>
                </c:pt>
                <c:pt idx="7">
                  <c:v>15-Q4</c:v>
                </c:pt>
                <c:pt idx="8">
                  <c:v>16-Q1</c:v>
                </c:pt>
                <c:pt idx="9">
                  <c:v>16-Q2</c:v>
                </c:pt>
                <c:pt idx="10">
                  <c:v>16-Q3</c:v>
                </c:pt>
                <c:pt idx="11">
                  <c:v>16-Q4</c:v>
                </c:pt>
                <c:pt idx="12">
                  <c:v>17-Q1</c:v>
                </c:pt>
                <c:pt idx="13">
                  <c:v>17-Q2</c:v>
                </c:pt>
                <c:pt idx="14">
                  <c:v>17-Q3</c:v>
                </c:pt>
                <c:pt idx="15">
                  <c:v>17-Q4</c:v>
                </c:pt>
                <c:pt idx="16">
                  <c:v>18-Q1</c:v>
                </c:pt>
                <c:pt idx="17">
                  <c:v>18-Q2</c:v>
                </c:pt>
                <c:pt idx="18">
                  <c:v>18-Q3</c:v>
                </c:pt>
                <c:pt idx="19">
                  <c:v>18-Q4</c:v>
                </c:pt>
                <c:pt idx="20">
                  <c:v>19-Q1</c:v>
                </c:pt>
                <c:pt idx="21">
                  <c:v>19-Q2</c:v>
                </c:pt>
                <c:pt idx="22">
                  <c:v>19-Q3</c:v>
                </c:pt>
                <c:pt idx="23">
                  <c:v>19-Q4</c:v>
                </c:pt>
                <c:pt idx="24">
                  <c:v>20-Q1</c:v>
                </c:pt>
                <c:pt idx="25">
                  <c:v>20-Q2</c:v>
                </c:pt>
                <c:pt idx="26">
                  <c:v>20-Q3</c:v>
                </c:pt>
                <c:pt idx="27">
                  <c:v>20-Q4</c:v>
                </c:pt>
                <c:pt idx="28">
                  <c:v>21-Q1</c:v>
                </c:pt>
                <c:pt idx="29">
                  <c:v>21-Q2</c:v>
                </c:pt>
                <c:pt idx="30">
                  <c:v>21-Q3</c:v>
                </c:pt>
                <c:pt idx="31">
                  <c:v>21-Q4</c:v>
                </c:pt>
                <c:pt idx="32">
                  <c:v>22-Q1</c:v>
                </c:pt>
                <c:pt idx="33">
                  <c:v>22-Q2</c:v>
                </c:pt>
                <c:pt idx="34">
                  <c:v>22-Q3</c:v>
                </c:pt>
                <c:pt idx="35">
                  <c:v>22-Q4</c:v>
                </c:pt>
                <c:pt idx="36">
                  <c:v>23-Q1</c:v>
                </c:pt>
                <c:pt idx="37">
                  <c:v>23-Q2</c:v>
                </c:pt>
                <c:pt idx="38">
                  <c:v>23-Q3</c:v>
                </c:pt>
                <c:pt idx="39">
                  <c:v>23-Q4</c:v>
                </c:pt>
                <c:pt idx="40">
                  <c:v>24-Q1</c:v>
                </c:pt>
                <c:pt idx="41">
                  <c:v>24-Q2</c:v>
                </c:pt>
                <c:pt idx="42">
                  <c:v>24-Q3</c:v>
                </c:pt>
                <c:pt idx="43">
                  <c:v>24-Q4</c:v>
                </c:pt>
              </c:strCache>
            </c:strRef>
          </c:cat>
          <c:val>
            <c:numRef>
              <c:f>'Graph 4'!$C$18:$AT$18</c:f>
              <c:numCache>
                <c:formatCode>General</c:formatCode>
                <c:ptCount val="44"/>
                <c:pt idx="0">
                  <c:v>0.30842021626720428</c:v>
                </c:pt>
                <c:pt idx="1">
                  <c:v>0.2266574662477534</c:v>
                </c:pt>
                <c:pt idx="2">
                  <c:v>0.33888857229973868</c:v>
                </c:pt>
                <c:pt idx="3">
                  <c:v>0.16751057793105159</c:v>
                </c:pt>
                <c:pt idx="4">
                  <c:v>4.699188302196021E-2</c:v>
                </c:pt>
                <c:pt idx="5">
                  <c:v>0.30791940110196658</c:v>
                </c:pt>
                <c:pt idx="6">
                  <c:v>0.41920204403508882</c:v>
                </c:pt>
                <c:pt idx="7">
                  <c:v>0.35619275936310052</c:v>
                </c:pt>
                <c:pt idx="8">
                  <c:v>0.20933662614207627</c:v>
                </c:pt>
                <c:pt idx="9">
                  <c:v>0.37228675703089742</c:v>
                </c:pt>
                <c:pt idx="10">
                  <c:v>0.30065031802976477</c:v>
                </c:pt>
                <c:pt idx="11">
                  <c:v>0.39462204198117229</c:v>
                </c:pt>
                <c:pt idx="12">
                  <c:v>0.41558810891221787</c:v>
                </c:pt>
                <c:pt idx="13">
                  <c:v>0.56686225888076358</c:v>
                </c:pt>
                <c:pt idx="14">
                  <c:v>0.33678333647843217</c:v>
                </c:pt>
                <c:pt idx="15">
                  <c:v>0.23705764915625424</c:v>
                </c:pt>
                <c:pt idx="16">
                  <c:v>0.44569560077528919</c:v>
                </c:pt>
                <c:pt idx="17">
                  <c:v>0.49307874220151438</c:v>
                </c:pt>
                <c:pt idx="18">
                  <c:v>0.24687265659317209</c:v>
                </c:pt>
                <c:pt idx="19">
                  <c:v>0.11967828350039163</c:v>
                </c:pt>
                <c:pt idx="20">
                  <c:v>0.44203446134688146</c:v>
                </c:pt>
                <c:pt idx="21">
                  <c:v>0.36096524322100187</c:v>
                </c:pt>
                <c:pt idx="22">
                  <c:v>6.8500493598767156E-2</c:v>
                </c:pt>
                <c:pt idx="23">
                  <c:v>0.12278337280072517</c:v>
                </c:pt>
                <c:pt idx="24">
                  <c:v>-0.13636771183802213</c:v>
                </c:pt>
                <c:pt idx="25">
                  <c:v>-2.8585587740525873</c:v>
                </c:pt>
                <c:pt idx="26">
                  <c:v>1.0275614758123885</c:v>
                </c:pt>
                <c:pt idx="27">
                  <c:v>0.54479652816534008</c:v>
                </c:pt>
                <c:pt idx="28">
                  <c:v>7.2568901900088396E-3</c:v>
                </c:pt>
                <c:pt idx="29">
                  <c:v>0.81549247649005641</c:v>
                </c:pt>
                <c:pt idx="30">
                  <c:v>1.0302782025434949</c:v>
                </c:pt>
                <c:pt idx="31">
                  <c:v>0.53603823239760107</c:v>
                </c:pt>
                <c:pt idx="32">
                  <c:v>0.43088939215182798</c:v>
                </c:pt>
                <c:pt idx="33">
                  <c:v>0.36386900978891484</c:v>
                </c:pt>
                <c:pt idx="34">
                  <c:v>0.19337300963174966</c:v>
                </c:pt>
                <c:pt idx="35">
                  <c:v>0.3149487848856658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5B-4177-BAD2-1CA7341E0342}"/>
            </c:ext>
          </c:extLst>
        </c:ser>
        <c:ser>
          <c:idx val="1"/>
          <c:order val="1"/>
          <c:tx>
            <c:strRef>
              <c:f>'Graph 4'!$B$19</c:f>
              <c:strCache>
                <c:ptCount val="1"/>
                <c:pt idx="0">
                  <c:v>Employment growth, forecast (y-o-y, %), lhs</c:v>
                </c:pt>
              </c:strCache>
            </c:strRef>
          </c:tx>
          <c:spPr>
            <a:solidFill>
              <a:schemeClr val="accent4"/>
            </a:solidFill>
            <a:ln cmpd="sng" algn="ctr">
              <a:noFill/>
              <a:prstDash val="solid"/>
              <a:headEnd type="none" w="med" len="med"/>
              <a:tailEnd type="none" w="med" len="med"/>
            </a:ln>
            <a:effectLst/>
          </c:spPr>
          <c:invertIfNegative val="0"/>
          <c:dPt>
            <c:idx val="40"/>
            <c:invertIfNegative val="0"/>
            <c:bubble3D val="0"/>
            <c:spPr>
              <a:solidFill>
                <a:schemeClr val="accent4"/>
              </a:solidFill>
              <a:ln w="2857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365B-4177-BAD2-1CA7341E0342}"/>
              </c:ext>
            </c:extLst>
          </c:dPt>
          <c:cat>
            <c:strRef>
              <c:f>'Graph 4'!$C$17:$AT$17</c:f>
              <c:strCache>
                <c:ptCount val="44"/>
                <c:pt idx="0">
                  <c:v>14-Q1</c:v>
                </c:pt>
                <c:pt idx="1">
                  <c:v>14-Q2</c:v>
                </c:pt>
                <c:pt idx="2">
                  <c:v>14-Q3</c:v>
                </c:pt>
                <c:pt idx="3">
                  <c:v>14-Q4</c:v>
                </c:pt>
                <c:pt idx="4">
                  <c:v>15-Q1</c:v>
                </c:pt>
                <c:pt idx="5">
                  <c:v>15-Q2</c:v>
                </c:pt>
                <c:pt idx="6">
                  <c:v>15-Q3</c:v>
                </c:pt>
                <c:pt idx="7">
                  <c:v>15-Q4</c:v>
                </c:pt>
                <c:pt idx="8">
                  <c:v>16-Q1</c:v>
                </c:pt>
                <c:pt idx="9">
                  <c:v>16-Q2</c:v>
                </c:pt>
                <c:pt idx="10">
                  <c:v>16-Q3</c:v>
                </c:pt>
                <c:pt idx="11">
                  <c:v>16-Q4</c:v>
                </c:pt>
                <c:pt idx="12">
                  <c:v>17-Q1</c:v>
                </c:pt>
                <c:pt idx="13">
                  <c:v>17-Q2</c:v>
                </c:pt>
                <c:pt idx="14">
                  <c:v>17-Q3</c:v>
                </c:pt>
                <c:pt idx="15">
                  <c:v>17-Q4</c:v>
                </c:pt>
                <c:pt idx="16">
                  <c:v>18-Q1</c:v>
                </c:pt>
                <c:pt idx="17">
                  <c:v>18-Q2</c:v>
                </c:pt>
                <c:pt idx="18">
                  <c:v>18-Q3</c:v>
                </c:pt>
                <c:pt idx="19">
                  <c:v>18-Q4</c:v>
                </c:pt>
                <c:pt idx="20">
                  <c:v>19-Q1</c:v>
                </c:pt>
                <c:pt idx="21">
                  <c:v>19-Q2</c:v>
                </c:pt>
                <c:pt idx="22">
                  <c:v>19-Q3</c:v>
                </c:pt>
                <c:pt idx="23">
                  <c:v>19-Q4</c:v>
                </c:pt>
                <c:pt idx="24">
                  <c:v>20-Q1</c:v>
                </c:pt>
                <c:pt idx="25">
                  <c:v>20-Q2</c:v>
                </c:pt>
                <c:pt idx="26">
                  <c:v>20-Q3</c:v>
                </c:pt>
                <c:pt idx="27">
                  <c:v>20-Q4</c:v>
                </c:pt>
                <c:pt idx="28">
                  <c:v>21-Q1</c:v>
                </c:pt>
                <c:pt idx="29">
                  <c:v>21-Q2</c:v>
                </c:pt>
                <c:pt idx="30">
                  <c:v>21-Q3</c:v>
                </c:pt>
                <c:pt idx="31">
                  <c:v>21-Q4</c:v>
                </c:pt>
                <c:pt idx="32">
                  <c:v>22-Q1</c:v>
                </c:pt>
                <c:pt idx="33">
                  <c:v>22-Q2</c:v>
                </c:pt>
                <c:pt idx="34">
                  <c:v>22-Q3</c:v>
                </c:pt>
                <c:pt idx="35">
                  <c:v>22-Q4</c:v>
                </c:pt>
                <c:pt idx="36">
                  <c:v>23-Q1</c:v>
                </c:pt>
                <c:pt idx="37">
                  <c:v>23-Q2</c:v>
                </c:pt>
                <c:pt idx="38">
                  <c:v>23-Q3</c:v>
                </c:pt>
                <c:pt idx="39">
                  <c:v>23-Q4</c:v>
                </c:pt>
                <c:pt idx="40">
                  <c:v>24-Q1</c:v>
                </c:pt>
                <c:pt idx="41">
                  <c:v>24-Q2</c:v>
                </c:pt>
                <c:pt idx="42">
                  <c:v>24-Q3</c:v>
                </c:pt>
                <c:pt idx="43">
                  <c:v>24-Q4</c:v>
                </c:pt>
              </c:strCache>
            </c:strRef>
          </c:cat>
          <c:val>
            <c:numRef>
              <c:f>'Graph 4'!$C$19:$AT$19</c:f>
              <c:numCache>
                <c:formatCode>General</c:formatCode>
                <c:ptCount val="44"/>
                <c:pt idx="36">
                  <c:v>0.48236799319523183</c:v>
                </c:pt>
                <c:pt idx="37">
                  <c:v>0.48236799319523183</c:v>
                </c:pt>
                <c:pt idx="38">
                  <c:v>0.48236799319523183</c:v>
                </c:pt>
                <c:pt idx="39">
                  <c:v>0.48236799319523183</c:v>
                </c:pt>
                <c:pt idx="40">
                  <c:v>0.41621599059180614</c:v>
                </c:pt>
                <c:pt idx="41">
                  <c:v>0.41621599059180614</c:v>
                </c:pt>
                <c:pt idx="42">
                  <c:v>0.41621599059180614</c:v>
                </c:pt>
                <c:pt idx="43">
                  <c:v>0.41621599059180614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5B-4177-BAD2-1CA7341E0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069669903"/>
        <c:axId val="2069670735"/>
      </c:barChart>
      <c:lineChart>
        <c:grouping val="standard"/>
        <c:varyColors val="0"/>
        <c:ser>
          <c:idx val="2"/>
          <c:order val="2"/>
          <c:tx>
            <c:strRef>
              <c:f>'Graph 4'!$B$22</c:f>
              <c:strCache>
                <c:ptCount val="1"/>
                <c:pt idx="0">
                  <c:v>Unemployment rate, rhs</c:v>
                </c:pt>
              </c:strCache>
            </c:strRef>
          </c:tx>
          <c:spPr>
            <a:ln w="28575" cap="rnd" cmpd="sng" algn="ctr">
              <a:solidFill>
                <a:srgbClr val="90BA52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strRef>
              <c:f>'Graph 4'!$C$17:$AT$17</c:f>
              <c:strCache>
                <c:ptCount val="44"/>
                <c:pt idx="0">
                  <c:v>14-Q1</c:v>
                </c:pt>
                <c:pt idx="1">
                  <c:v>14-Q2</c:v>
                </c:pt>
                <c:pt idx="2">
                  <c:v>14-Q3</c:v>
                </c:pt>
                <c:pt idx="3">
                  <c:v>14-Q4</c:v>
                </c:pt>
                <c:pt idx="4">
                  <c:v>15-Q1</c:v>
                </c:pt>
                <c:pt idx="5">
                  <c:v>15-Q2</c:v>
                </c:pt>
                <c:pt idx="6">
                  <c:v>15-Q3</c:v>
                </c:pt>
                <c:pt idx="7">
                  <c:v>15-Q4</c:v>
                </c:pt>
                <c:pt idx="8">
                  <c:v>16-Q1</c:v>
                </c:pt>
                <c:pt idx="9">
                  <c:v>16-Q2</c:v>
                </c:pt>
                <c:pt idx="10">
                  <c:v>16-Q3</c:v>
                </c:pt>
                <c:pt idx="11">
                  <c:v>16-Q4</c:v>
                </c:pt>
                <c:pt idx="12">
                  <c:v>17-Q1</c:v>
                </c:pt>
                <c:pt idx="13">
                  <c:v>17-Q2</c:v>
                </c:pt>
                <c:pt idx="14">
                  <c:v>17-Q3</c:v>
                </c:pt>
                <c:pt idx="15">
                  <c:v>17-Q4</c:v>
                </c:pt>
                <c:pt idx="16">
                  <c:v>18-Q1</c:v>
                </c:pt>
                <c:pt idx="17">
                  <c:v>18-Q2</c:v>
                </c:pt>
                <c:pt idx="18">
                  <c:v>18-Q3</c:v>
                </c:pt>
                <c:pt idx="19">
                  <c:v>18-Q4</c:v>
                </c:pt>
                <c:pt idx="20">
                  <c:v>19-Q1</c:v>
                </c:pt>
                <c:pt idx="21">
                  <c:v>19-Q2</c:v>
                </c:pt>
                <c:pt idx="22">
                  <c:v>19-Q3</c:v>
                </c:pt>
                <c:pt idx="23">
                  <c:v>19-Q4</c:v>
                </c:pt>
                <c:pt idx="24">
                  <c:v>20-Q1</c:v>
                </c:pt>
                <c:pt idx="25">
                  <c:v>20-Q2</c:v>
                </c:pt>
                <c:pt idx="26">
                  <c:v>20-Q3</c:v>
                </c:pt>
                <c:pt idx="27">
                  <c:v>20-Q4</c:v>
                </c:pt>
                <c:pt idx="28">
                  <c:v>21-Q1</c:v>
                </c:pt>
                <c:pt idx="29">
                  <c:v>21-Q2</c:v>
                </c:pt>
                <c:pt idx="30">
                  <c:v>21-Q3</c:v>
                </c:pt>
                <c:pt idx="31">
                  <c:v>21-Q4</c:v>
                </c:pt>
                <c:pt idx="32">
                  <c:v>22-Q1</c:v>
                </c:pt>
                <c:pt idx="33">
                  <c:v>22-Q2</c:v>
                </c:pt>
                <c:pt idx="34">
                  <c:v>22-Q3</c:v>
                </c:pt>
                <c:pt idx="35">
                  <c:v>22-Q4</c:v>
                </c:pt>
                <c:pt idx="36">
                  <c:v>23-Q1</c:v>
                </c:pt>
                <c:pt idx="37">
                  <c:v>23-Q2</c:v>
                </c:pt>
                <c:pt idx="38">
                  <c:v>23-Q3</c:v>
                </c:pt>
                <c:pt idx="39">
                  <c:v>23-Q4</c:v>
                </c:pt>
                <c:pt idx="40">
                  <c:v>24-Q1</c:v>
                </c:pt>
                <c:pt idx="41">
                  <c:v>24-Q2</c:v>
                </c:pt>
                <c:pt idx="42">
                  <c:v>24-Q3</c:v>
                </c:pt>
                <c:pt idx="43">
                  <c:v>24-Q4</c:v>
                </c:pt>
              </c:strCache>
            </c:strRef>
          </c:cat>
          <c:val>
            <c:numRef>
              <c:f>'Graph 4'!$C$22:$AT$22</c:f>
              <c:numCache>
                <c:formatCode>General</c:formatCode>
                <c:ptCount val="44"/>
                <c:pt idx="0">
                  <c:v>11.4</c:v>
                </c:pt>
                <c:pt idx="1">
                  <c:v>11</c:v>
                </c:pt>
                <c:pt idx="2">
                  <c:v>10.9</c:v>
                </c:pt>
                <c:pt idx="3">
                  <c:v>10.8</c:v>
                </c:pt>
                <c:pt idx="4">
                  <c:v>10.6</c:v>
                </c:pt>
                <c:pt idx="5">
                  <c:v>10.3</c:v>
                </c:pt>
                <c:pt idx="6">
                  <c:v>10</c:v>
                </c:pt>
                <c:pt idx="7">
                  <c:v>9.8000000000000007</c:v>
                </c:pt>
                <c:pt idx="8">
                  <c:v>9.6</c:v>
                </c:pt>
                <c:pt idx="9">
                  <c:v>9.4</c:v>
                </c:pt>
                <c:pt idx="10">
                  <c:v>9.1999999999999993</c:v>
                </c:pt>
                <c:pt idx="11">
                  <c:v>8.9</c:v>
                </c:pt>
                <c:pt idx="12">
                  <c:v>8.6999999999999993</c:v>
                </c:pt>
                <c:pt idx="13">
                  <c:v>8.3000000000000007</c:v>
                </c:pt>
                <c:pt idx="14">
                  <c:v>8.1999999999999993</c:v>
                </c:pt>
                <c:pt idx="15">
                  <c:v>7.9</c:v>
                </c:pt>
                <c:pt idx="16">
                  <c:v>7.7</c:v>
                </c:pt>
                <c:pt idx="17">
                  <c:v>7.5</c:v>
                </c:pt>
                <c:pt idx="18">
                  <c:v>7.2</c:v>
                </c:pt>
                <c:pt idx="19">
                  <c:v>7.2</c:v>
                </c:pt>
                <c:pt idx="20">
                  <c:v>7.1</c:v>
                </c:pt>
                <c:pt idx="21">
                  <c:v>6.8</c:v>
                </c:pt>
                <c:pt idx="22">
                  <c:v>6.7</c:v>
                </c:pt>
                <c:pt idx="23">
                  <c:v>6.7</c:v>
                </c:pt>
                <c:pt idx="24">
                  <c:v>6.7</c:v>
                </c:pt>
                <c:pt idx="25">
                  <c:v>7</c:v>
                </c:pt>
                <c:pt idx="26">
                  <c:v>7.9</c:v>
                </c:pt>
                <c:pt idx="27">
                  <c:v>7.5</c:v>
                </c:pt>
                <c:pt idx="28">
                  <c:v>7.6</c:v>
                </c:pt>
                <c:pt idx="29">
                  <c:v>7.3</c:v>
                </c:pt>
                <c:pt idx="30">
                  <c:v>6.9</c:v>
                </c:pt>
                <c:pt idx="31">
                  <c:v>6.5</c:v>
                </c:pt>
                <c:pt idx="32">
                  <c:v>6.2</c:v>
                </c:pt>
                <c:pt idx="33">
                  <c:v>6.1</c:v>
                </c:pt>
                <c:pt idx="34">
                  <c:v>6.2</c:v>
                </c:pt>
                <c:pt idx="35">
                  <c:v>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65B-4177-BAD2-1CA7341E0342}"/>
            </c:ext>
          </c:extLst>
        </c:ser>
        <c:ser>
          <c:idx val="3"/>
          <c:order val="3"/>
          <c:tx>
            <c:strRef>
              <c:f>'Graph 4'!$B$23</c:f>
              <c:strCache>
                <c:ptCount val="1"/>
                <c:pt idx="0">
                  <c:v>Unemployment rate, forecast, rhs</c:v>
                </c:pt>
              </c:strCache>
            </c:strRef>
          </c:tx>
          <c:spPr>
            <a:ln w="28575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dPt>
            <c:idx val="40"/>
            <c:marker>
              <c:symbol val="none"/>
            </c:marker>
            <c:bubble3D val="0"/>
            <c:spPr>
              <a:ln w="28575" cap="rnd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6-365B-4177-BAD2-1CA7341E0342}"/>
              </c:ext>
            </c:extLst>
          </c:dPt>
          <c:cat>
            <c:strRef>
              <c:f>'Graph 4'!$C$17:$AT$17</c:f>
              <c:strCache>
                <c:ptCount val="44"/>
                <c:pt idx="0">
                  <c:v>14-Q1</c:v>
                </c:pt>
                <c:pt idx="1">
                  <c:v>14-Q2</c:v>
                </c:pt>
                <c:pt idx="2">
                  <c:v>14-Q3</c:v>
                </c:pt>
                <c:pt idx="3">
                  <c:v>14-Q4</c:v>
                </c:pt>
                <c:pt idx="4">
                  <c:v>15-Q1</c:v>
                </c:pt>
                <c:pt idx="5">
                  <c:v>15-Q2</c:v>
                </c:pt>
                <c:pt idx="6">
                  <c:v>15-Q3</c:v>
                </c:pt>
                <c:pt idx="7">
                  <c:v>15-Q4</c:v>
                </c:pt>
                <c:pt idx="8">
                  <c:v>16-Q1</c:v>
                </c:pt>
                <c:pt idx="9">
                  <c:v>16-Q2</c:v>
                </c:pt>
                <c:pt idx="10">
                  <c:v>16-Q3</c:v>
                </c:pt>
                <c:pt idx="11">
                  <c:v>16-Q4</c:v>
                </c:pt>
                <c:pt idx="12">
                  <c:v>17-Q1</c:v>
                </c:pt>
                <c:pt idx="13">
                  <c:v>17-Q2</c:v>
                </c:pt>
                <c:pt idx="14">
                  <c:v>17-Q3</c:v>
                </c:pt>
                <c:pt idx="15">
                  <c:v>17-Q4</c:v>
                </c:pt>
                <c:pt idx="16">
                  <c:v>18-Q1</c:v>
                </c:pt>
                <c:pt idx="17">
                  <c:v>18-Q2</c:v>
                </c:pt>
                <c:pt idx="18">
                  <c:v>18-Q3</c:v>
                </c:pt>
                <c:pt idx="19">
                  <c:v>18-Q4</c:v>
                </c:pt>
                <c:pt idx="20">
                  <c:v>19-Q1</c:v>
                </c:pt>
                <c:pt idx="21">
                  <c:v>19-Q2</c:v>
                </c:pt>
                <c:pt idx="22">
                  <c:v>19-Q3</c:v>
                </c:pt>
                <c:pt idx="23">
                  <c:v>19-Q4</c:v>
                </c:pt>
                <c:pt idx="24">
                  <c:v>20-Q1</c:v>
                </c:pt>
                <c:pt idx="25">
                  <c:v>20-Q2</c:v>
                </c:pt>
                <c:pt idx="26">
                  <c:v>20-Q3</c:v>
                </c:pt>
                <c:pt idx="27">
                  <c:v>20-Q4</c:v>
                </c:pt>
                <c:pt idx="28">
                  <c:v>21-Q1</c:v>
                </c:pt>
                <c:pt idx="29">
                  <c:v>21-Q2</c:v>
                </c:pt>
                <c:pt idx="30">
                  <c:v>21-Q3</c:v>
                </c:pt>
                <c:pt idx="31">
                  <c:v>21-Q4</c:v>
                </c:pt>
                <c:pt idx="32">
                  <c:v>22-Q1</c:v>
                </c:pt>
                <c:pt idx="33">
                  <c:v>22-Q2</c:v>
                </c:pt>
                <c:pt idx="34">
                  <c:v>22-Q3</c:v>
                </c:pt>
                <c:pt idx="35">
                  <c:v>22-Q4</c:v>
                </c:pt>
                <c:pt idx="36">
                  <c:v>23-Q1</c:v>
                </c:pt>
                <c:pt idx="37">
                  <c:v>23-Q2</c:v>
                </c:pt>
                <c:pt idx="38">
                  <c:v>23-Q3</c:v>
                </c:pt>
                <c:pt idx="39">
                  <c:v>23-Q4</c:v>
                </c:pt>
                <c:pt idx="40">
                  <c:v>24-Q1</c:v>
                </c:pt>
                <c:pt idx="41">
                  <c:v>24-Q2</c:v>
                </c:pt>
                <c:pt idx="42">
                  <c:v>24-Q3</c:v>
                </c:pt>
                <c:pt idx="43">
                  <c:v>24-Q4</c:v>
                </c:pt>
              </c:strCache>
            </c:strRef>
          </c:cat>
          <c:val>
            <c:numRef>
              <c:f>'Graph 4'!$C$23:$AT$23</c:f>
              <c:numCache>
                <c:formatCode>General</c:formatCode>
                <c:ptCount val="44"/>
                <c:pt idx="36">
                  <c:v>6.2</c:v>
                </c:pt>
                <c:pt idx="37">
                  <c:v>6.2</c:v>
                </c:pt>
                <c:pt idx="38">
                  <c:v>6.2</c:v>
                </c:pt>
                <c:pt idx="39">
                  <c:v>6.2</c:v>
                </c:pt>
                <c:pt idx="40">
                  <c:v>6.1</c:v>
                </c:pt>
                <c:pt idx="41">
                  <c:v>6.1</c:v>
                </c:pt>
                <c:pt idx="42">
                  <c:v>6.1</c:v>
                </c:pt>
                <c:pt idx="43">
                  <c:v>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65B-4177-BAD2-1CA7341E0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16896"/>
        <c:axId val="93607744"/>
      </c:lineChart>
      <c:catAx>
        <c:axId val="2069669903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635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2069670735"/>
        <c:crosses val="autoZero"/>
        <c:auto val="1"/>
        <c:lblAlgn val="ctr"/>
        <c:lblOffset val="100"/>
        <c:tickLblSkip val="8"/>
        <c:tickMarkSkip val="4"/>
        <c:noMultiLvlLbl val="0"/>
      </c:catAx>
      <c:valAx>
        <c:axId val="2069670735"/>
        <c:scaling>
          <c:orientation val="minMax"/>
          <c:max val="1"/>
          <c:min val="-3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EC Square Sans Cond Pro"/>
                    <a:ea typeface="EC Square Sans Cond Pro"/>
                    <a:cs typeface="EC Square Sans Cond Pro"/>
                  </a:defRPr>
                </a:pPr>
                <a:r>
                  <a:rPr lang="en-GB"/>
                  <a:t>%</a:t>
                </a:r>
                <a:r>
                  <a:rPr lang="pl-PL"/>
                  <a:t> change 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8.8297583232939708E-2"/>
              <c:y val="4.062864197530863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EC Square Sans Cond Pro"/>
                  <a:ea typeface="EC Square Sans Cond Pro"/>
                  <a:cs typeface="EC Square Sans Cond Pro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6350" cmpd="sng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2069669903"/>
        <c:crosses val="autoZero"/>
        <c:crossBetween val="between"/>
        <c:majorUnit val="1"/>
      </c:valAx>
      <c:valAx>
        <c:axId val="93607744"/>
        <c:scaling>
          <c:orientation val="minMax"/>
          <c:min val="4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EC Square Sans Cond Pro"/>
                    <a:ea typeface="EC Square Sans Cond Pro"/>
                    <a:cs typeface="EC Square Sans Cond Pro"/>
                  </a:defRPr>
                </a:pPr>
                <a:r>
                  <a:rPr lang="en-GB"/>
                  <a:t>% of the labour force</a:t>
                </a:r>
              </a:p>
            </c:rich>
          </c:tx>
          <c:layout>
            <c:manualLayout>
              <c:xMode val="edge"/>
              <c:yMode val="edge"/>
              <c:x val="0.77355208333333336"/>
              <c:y val="2.678987654320988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EC Square Sans Cond Pro"/>
                  <a:ea typeface="EC Square Sans Cond Pro"/>
                  <a:cs typeface="EC Square Sans Cond Pro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6350" cmpd="sng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93616896"/>
        <c:crosses val="max"/>
        <c:crossBetween val="between"/>
      </c:valAx>
      <c:catAx>
        <c:axId val="93616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6077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ayout>
        <c:manualLayout>
          <c:xMode val="edge"/>
          <c:yMode val="edge"/>
          <c:x val="0"/>
          <c:y val="0.84570222222222213"/>
          <c:w val="1"/>
          <c:h val="0.1480261728395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ysClr val="windowText" lastClr="000000"/>
              </a:solidFill>
              <a:latin typeface="EC Square Sans Pro" panose="020B0506040000020004" pitchFamily="34" charset="0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800">
          <a:solidFill>
            <a:sysClr val="windowText" lastClr="000000"/>
          </a:solidFill>
          <a:latin typeface="EC Square Sans Pro" panose="020B0506040000020004" pitchFamily="34" charset="0"/>
          <a:ea typeface="Times New Roman"/>
          <a:cs typeface="Times New Roman"/>
        </a:defRPr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44106259663287E-2"/>
          <c:y val="5.4198024691358024E-2"/>
          <c:w val="0.90206913222689933"/>
          <c:h val="0.74242592592592593"/>
        </c:manualLayout>
      </c:layout>
      <c:barChart>
        <c:barDir val="col"/>
        <c:grouping val="stacked"/>
        <c:varyColors val="0"/>
        <c:ser>
          <c:idx val="4"/>
          <c:order val="0"/>
          <c:tx>
            <c:v>2021</c:v>
          </c:tx>
          <c:spPr>
            <a:solidFill>
              <a:srgbClr val="689E79"/>
            </a:solidFill>
            <a:ln>
              <a:noFill/>
            </a:ln>
            <a:effectLst/>
          </c:spPr>
          <c:invertIfNegative val="0"/>
          <c:val>
            <c:numRef>
              <c:f>RRF!$B$5:$B$33</c:f>
              <c:numCache>
                <c:formatCode>0.0</c:formatCode>
                <c:ptCount val="29"/>
                <c:pt idx="0">
                  <c:v>3.1727119711908534E-3</c:v>
                </c:pt>
                <c:pt idx="1">
                  <c:v>1.2742695455210087E-2</c:v>
                </c:pt>
                <c:pt idx="2">
                  <c:v>9.1694759717560012E-2</c:v>
                </c:pt>
                <c:pt idx="3">
                  <c:v>7.7618151425532148E-2</c:v>
                </c:pt>
                <c:pt idx="4">
                  <c:v>0.1828277920455334</c:v>
                </c:pt>
                <c:pt idx="5">
                  <c:v>5.985777791966288E-3</c:v>
                </c:pt>
                <c:pt idx="6">
                  <c:v>0.13800704498685473</c:v>
                </c:pt>
                <c:pt idx="7">
                  <c:v>5.1203202037015311E-2</c:v>
                </c:pt>
                <c:pt idx="8">
                  <c:v>6.8311684979788304E-2</c:v>
                </c:pt>
                <c:pt idx="9">
                  <c:v>0.17846439988901749</c:v>
                </c:pt>
                <c:pt idx="10">
                  <c:v>1.9715049044740376E-2</c:v>
                </c:pt>
                <c:pt idx="11">
                  <c:v>6.0423152880117277E-3</c:v>
                </c:pt>
                <c:pt idx="12">
                  <c:v>0.4979381468020293</c:v>
                </c:pt>
                <c:pt idx="13">
                  <c:v>0.18598013298046057</c:v>
                </c:pt>
                <c:pt idx="14">
                  <c:v>7.7438694366959493E-2</c:v>
                </c:pt>
                <c:pt idx="15">
                  <c:v>4.0268326325537561E-3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0.18120532396429462</c:v>
                </c:pt>
                <c:pt idx="22">
                  <c:v>6.0803329805643753E-3</c:v>
                </c:pt>
                <c:pt idx="23">
                  <c:v>4.2040647671540005E-2</c:v>
                </c:pt>
                <c:pt idx="24">
                  <c:v>2.4046876522587881E-2</c:v>
                </c:pt>
                <c:pt idx="25">
                  <c:v>0.15412137002889775</c:v>
                </c:pt>
                <c:pt idx="26">
                  <c:v>0.2272874162483573</c:v>
                </c:pt>
                <c:pt idx="27">
                  <c:v>0.1947307020243402</c:v>
                </c:pt>
                <c:pt idx="28">
                  <c:v>0.21652409027924185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41-4AB7-ADC1-8D82787A4995}"/>
            </c:ext>
          </c:extLst>
        </c:ser>
        <c:ser>
          <c:idx val="0"/>
          <c:order val="1"/>
          <c:tx>
            <c:strRef>
              <c:f>RRF!$C$4</c:f>
              <c:strCache>
                <c:ptCount val="1"/>
                <c:pt idx="0">
                  <c:v>2022</c:v>
                </c:pt>
              </c:strCache>
              <c:extLst xmlns:c15="http://schemas.microsoft.com/office/drawing/2012/chart"/>
            </c:strRef>
          </c:tx>
          <c:spPr>
            <a:solidFill>
              <a:srgbClr val="D08806"/>
            </a:solidFill>
            <a:ln>
              <a:noFill/>
            </a:ln>
            <a:effectLst/>
          </c:spPr>
          <c:invertIfNegative val="0"/>
          <c:cat>
            <c:strRef>
              <c:f>RRF!$A$5:$A$33</c:f>
              <c:strCache>
                <c:ptCount val="29"/>
                <c:pt idx="0">
                  <c:v>LU</c:v>
                </c:pt>
                <c:pt idx="1">
                  <c:v>IE</c:v>
                </c:pt>
                <c:pt idx="2">
                  <c:v>DK</c:v>
                </c:pt>
                <c:pt idx="3">
                  <c:v>NL</c:v>
                </c:pt>
                <c:pt idx="4">
                  <c:v>DE</c:v>
                </c:pt>
                <c:pt idx="5">
                  <c:v>FI</c:v>
                </c:pt>
                <c:pt idx="6">
                  <c:v>SE</c:v>
                </c:pt>
                <c:pt idx="7">
                  <c:v>BE</c:v>
                </c:pt>
                <c:pt idx="8">
                  <c:v>AT</c:v>
                </c:pt>
                <c:pt idx="9">
                  <c:v>SI</c:v>
                </c:pt>
                <c:pt idx="10">
                  <c:v>MT</c:v>
                </c:pt>
                <c:pt idx="11">
                  <c:v>EE</c:v>
                </c:pt>
                <c:pt idx="12">
                  <c:v>FR</c:v>
                </c:pt>
                <c:pt idx="13">
                  <c:v>CZ</c:v>
                </c:pt>
                <c:pt idx="14">
                  <c:v>CY</c:v>
                </c:pt>
                <c:pt idx="15">
                  <c:v>HU</c:v>
                </c:pt>
                <c:pt idx="16">
                  <c:v>PL</c:v>
                </c:pt>
                <c:pt idx="17">
                  <c:v>LT</c:v>
                </c:pt>
                <c:pt idx="18">
                  <c:v>RO</c:v>
                </c:pt>
                <c:pt idx="19">
                  <c:v>BG</c:v>
                </c:pt>
                <c:pt idx="20">
                  <c:v>LV</c:v>
                </c:pt>
                <c:pt idx="21">
                  <c:v>IT</c:v>
                </c:pt>
                <c:pt idx="22">
                  <c:v>SK</c:v>
                </c:pt>
                <c:pt idx="23">
                  <c:v>PT</c:v>
                </c:pt>
                <c:pt idx="24">
                  <c:v>HR</c:v>
                </c:pt>
                <c:pt idx="25">
                  <c:v>EL</c:v>
                </c:pt>
                <c:pt idx="26">
                  <c:v>ES</c:v>
                </c:pt>
                <c:pt idx="27">
                  <c:v>EU27</c:v>
                </c:pt>
                <c:pt idx="28">
                  <c:v>EA20</c:v>
                </c:pt>
              </c:strCache>
            </c:strRef>
          </c:cat>
          <c:val>
            <c:numRef>
              <c:f>RRF!$C$5:$C$33</c:f>
              <c:numCache>
                <c:formatCode>0.0</c:formatCode>
                <c:ptCount val="29"/>
                <c:pt idx="0">
                  <c:v>5.6658139106516014E-3</c:v>
                </c:pt>
                <c:pt idx="1">
                  <c:v>1.6759395458612797E-2</c:v>
                </c:pt>
                <c:pt idx="2">
                  <c:v>5.4693849542055611E-2</c:v>
                </c:pt>
                <c:pt idx="3">
                  <c:v>8.3830401217187683E-2</c:v>
                </c:pt>
                <c:pt idx="4">
                  <c:v>0.10113652525827181</c:v>
                </c:pt>
                <c:pt idx="5">
                  <c:v>6.1122173099494158E-2</c:v>
                </c:pt>
                <c:pt idx="6">
                  <c:v>0.14059277098024817</c:v>
                </c:pt>
                <c:pt idx="7">
                  <c:v>0.11238957201765709</c:v>
                </c:pt>
                <c:pt idx="8">
                  <c:v>0.16838567116153066</c:v>
                </c:pt>
                <c:pt idx="9">
                  <c:v>0.12187499019512407</c:v>
                </c:pt>
                <c:pt idx="10">
                  <c:v>6.8109089644966786E-2</c:v>
                </c:pt>
                <c:pt idx="11">
                  <c:v>7.6558673793717211E-2</c:v>
                </c:pt>
                <c:pt idx="12">
                  <c:v>0.42060656547605413</c:v>
                </c:pt>
                <c:pt idx="13">
                  <c:v>0.35113532528802738</c:v>
                </c:pt>
                <c:pt idx="14">
                  <c:v>0.11108477990402275</c:v>
                </c:pt>
                <c:pt idx="15">
                  <c:v>0.22661301821486193</c:v>
                </c:pt>
                <c:pt idx="16">
                  <c:v>3.8332534738859609E-3</c:v>
                </c:pt>
                <c:pt idx="17">
                  <c:v>7.8315168252751879E-2</c:v>
                </c:pt>
                <c:pt idx="18">
                  <c:v>1.668340800316985E-2</c:v>
                </c:pt>
                <c:pt idx="19">
                  <c:v>3.989140424708558E-2</c:v>
                </c:pt>
                <c:pt idx="20">
                  <c:v>1.7309450157958907E-2</c:v>
                </c:pt>
                <c:pt idx="21">
                  <c:v>0.70746533961437152</c:v>
                </c:pt>
                <c:pt idx="22">
                  <c:v>4.623266100796649E-2</c:v>
                </c:pt>
                <c:pt idx="23">
                  <c:v>0.33045703295688922</c:v>
                </c:pt>
                <c:pt idx="24">
                  <c:v>0.33763859793981371</c:v>
                </c:pt>
                <c:pt idx="25">
                  <c:v>0.42830361005624185</c:v>
                </c:pt>
                <c:pt idx="26">
                  <c:v>0.42799832417557582</c:v>
                </c:pt>
                <c:pt idx="27">
                  <c:v>0.26087858167230843</c:v>
                </c:pt>
                <c:pt idx="28">
                  <c:v>0.2894320293402286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AB41-4AB7-ADC1-8D82787A4995}"/>
            </c:ext>
          </c:extLst>
        </c:ser>
        <c:ser>
          <c:idx val="1"/>
          <c:order val="2"/>
          <c:tx>
            <c:strRef>
              <c:f>RRF!$D$4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D2B46A"/>
            </a:solidFill>
            <a:ln>
              <a:noFill/>
            </a:ln>
            <a:effectLst/>
          </c:spPr>
          <c:invertIfNegative val="0"/>
          <c:cat>
            <c:strRef>
              <c:f>RRF!$A$5:$A$33</c:f>
              <c:strCache>
                <c:ptCount val="29"/>
                <c:pt idx="0">
                  <c:v>LU</c:v>
                </c:pt>
                <c:pt idx="1">
                  <c:v>IE</c:v>
                </c:pt>
                <c:pt idx="2">
                  <c:v>DK</c:v>
                </c:pt>
                <c:pt idx="3">
                  <c:v>NL</c:v>
                </c:pt>
                <c:pt idx="4">
                  <c:v>DE</c:v>
                </c:pt>
                <c:pt idx="5">
                  <c:v>FI</c:v>
                </c:pt>
                <c:pt idx="6">
                  <c:v>SE</c:v>
                </c:pt>
                <c:pt idx="7">
                  <c:v>BE</c:v>
                </c:pt>
                <c:pt idx="8">
                  <c:v>AT</c:v>
                </c:pt>
                <c:pt idx="9">
                  <c:v>SI</c:v>
                </c:pt>
                <c:pt idx="10">
                  <c:v>MT</c:v>
                </c:pt>
                <c:pt idx="11">
                  <c:v>EE</c:v>
                </c:pt>
                <c:pt idx="12">
                  <c:v>FR</c:v>
                </c:pt>
                <c:pt idx="13">
                  <c:v>CZ</c:v>
                </c:pt>
                <c:pt idx="14">
                  <c:v>CY</c:v>
                </c:pt>
                <c:pt idx="15">
                  <c:v>HU</c:v>
                </c:pt>
                <c:pt idx="16">
                  <c:v>PL</c:v>
                </c:pt>
                <c:pt idx="17">
                  <c:v>LT</c:v>
                </c:pt>
                <c:pt idx="18">
                  <c:v>RO</c:v>
                </c:pt>
                <c:pt idx="19">
                  <c:v>BG</c:v>
                </c:pt>
                <c:pt idx="20">
                  <c:v>LV</c:v>
                </c:pt>
                <c:pt idx="21">
                  <c:v>IT</c:v>
                </c:pt>
                <c:pt idx="22">
                  <c:v>SK</c:v>
                </c:pt>
                <c:pt idx="23">
                  <c:v>PT</c:v>
                </c:pt>
                <c:pt idx="24">
                  <c:v>HR</c:v>
                </c:pt>
                <c:pt idx="25">
                  <c:v>EL</c:v>
                </c:pt>
                <c:pt idx="26">
                  <c:v>ES</c:v>
                </c:pt>
                <c:pt idx="27">
                  <c:v>EU27</c:v>
                </c:pt>
                <c:pt idx="28">
                  <c:v>EA20</c:v>
                </c:pt>
              </c:strCache>
            </c:strRef>
          </c:cat>
          <c:val>
            <c:numRef>
              <c:f>RRF!$D$5:$D$33</c:f>
              <c:numCache>
                <c:formatCode>0.0</c:formatCode>
                <c:ptCount val="29"/>
                <c:pt idx="0">
                  <c:v>5.2023614115701403E-2</c:v>
                </c:pt>
                <c:pt idx="1">
                  <c:v>3.2819248230669534E-2</c:v>
                </c:pt>
                <c:pt idx="2">
                  <c:v>1.4224298469740847E-2</c:v>
                </c:pt>
                <c:pt idx="3">
                  <c:v>0.10845756676962248</c:v>
                </c:pt>
                <c:pt idx="4">
                  <c:v>0.10720976568236563</c:v>
                </c:pt>
                <c:pt idx="5">
                  <c:v>0.24883324136788301</c:v>
                </c:pt>
                <c:pt idx="6">
                  <c:v>0.17054579446123033</c:v>
                </c:pt>
                <c:pt idx="7">
                  <c:v>0.21147175682299105</c:v>
                </c:pt>
                <c:pt idx="8">
                  <c:v>0.25300247395395259</c:v>
                </c:pt>
                <c:pt idx="9">
                  <c:v>0.42918415491849432</c:v>
                </c:pt>
                <c:pt idx="10">
                  <c:v>0.50129407311348229</c:v>
                </c:pt>
                <c:pt idx="11">
                  <c:v>0.46718887803189046</c:v>
                </c:pt>
                <c:pt idx="12">
                  <c:v>0.17106025429083407</c:v>
                </c:pt>
                <c:pt idx="13">
                  <c:v>0.40391951894005584</c:v>
                </c:pt>
                <c:pt idx="14">
                  <c:v>0.42098483813244947</c:v>
                </c:pt>
                <c:pt idx="15">
                  <c:v>0.45890864979481699</c:v>
                </c:pt>
                <c:pt idx="16">
                  <c:v>0.77351323758512236</c:v>
                </c:pt>
                <c:pt idx="17">
                  <c:v>0.6811211501534683</c:v>
                </c:pt>
                <c:pt idx="18">
                  <c:v>0.9347812263380918</c:v>
                </c:pt>
                <c:pt idx="19">
                  <c:v>0.52784436613762153</c:v>
                </c:pt>
                <c:pt idx="20">
                  <c:v>0.80757656783220588</c:v>
                </c:pt>
                <c:pt idx="21">
                  <c:v>0.93829130664048277</c:v>
                </c:pt>
                <c:pt idx="22">
                  <c:v>1.2058189049700165</c:v>
                </c:pt>
                <c:pt idx="23">
                  <c:v>1.416545050906852</c:v>
                </c:pt>
                <c:pt idx="24">
                  <c:v>1.1746572804237945</c:v>
                </c:pt>
                <c:pt idx="25">
                  <c:v>1.3330734510179678</c:v>
                </c:pt>
                <c:pt idx="26">
                  <c:v>1.2739739309478859</c:v>
                </c:pt>
                <c:pt idx="27">
                  <c:v>0.43648486611783077</c:v>
                </c:pt>
                <c:pt idx="28">
                  <c:v>0.42876791543027815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41-4AB7-ADC1-8D82787A4995}"/>
            </c:ext>
          </c:extLst>
        </c:ser>
        <c:ser>
          <c:idx val="2"/>
          <c:order val="3"/>
          <c:tx>
            <c:strRef>
              <c:f>RRF!$E$4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RRF!$A$5:$A$33</c:f>
              <c:strCache>
                <c:ptCount val="29"/>
                <c:pt idx="0">
                  <c:v>LU</c:v>
                </c:pt>
                <c:pt idx="1">
                  <c:v>IE</c:v>
                </c:pt>
                <c:pt idx="2">
                  <c:v>DK</c:v>
                </c:pt>
                <c:pt idx="3">
                  <c:v>NL</c:v>
                </c:pt>
                <c:pt idx="4">
                  <c:v>DE</c:v>
                </c:pt>
                <c:pt idx="5">
                  <c:v>FI</c:v>
                </c:pt>
                <c:pt idx="6">
                  <c:v>SE</c:v>
                </c:pt>
                <c:pt idx="7">
                  <c:v>BE</c:v>
                </c:pt>
                <c:pt idx="8">
                  <c:v>AT</c:v>
                </c:pt>
                <c:pt idx="9">
                  <c:v>SI</c:v>
                </c:pt>
                <c:pt idx="10">
                  <c:v>MT</c:v>
                </c:pt>
                <c:pt idx="11">
                  <c:v>EE</c:v>
                </c:pt>
                <c:pt idx="12">
                  <c:v>FR</c:v>
                </c:pt>
                <c:pt idx="13">
                  <c:v>CZ</c:v>
                </c:pt>
                <c:pt idx="14">
                  <c:v>CY</c:v>
                </c:pt>
                <c:pt idx="15">
                  <c:v>HU</c:v>
                </c:pt>
                <c:pt idx="16">
                  <c:v>PL</c:v>
                </c:pt>
                <c:pt idx="17">
                  <c:v>LT</c:v>
                </c:pt>
                <c:pt idx="18">
                  <c:v>RO</c:v>
                </c:pt>
                <c:pt idx="19">
                  <c:v>BG</c:v>
                </c:pt>
                <c:pt idx="20">
                  <c:v>LV</c:v>
                </c:pt>
                <c:pt idx="21">
                  <c:v>IT</c:v>
                </c:pt>
                <c:pt idx="22">
                  <c:v>SK</c:v>
                </c:pt>
                <c:pt idx="23">
                  <c:v>PT</c:v>
                </c:pt>
                <c:pt idx="24">
                  <c:v>HR</c:v>
                </c:pt>
                <c:pt idx="25">
                  <c:v>EL</c:v>
                </c:pt>
                <c:pt idx="26">
                  <c:v>ES</c:v>
                </c:pt>
                <c:pt idx="27">
                  <c:v>EU27</c:v>
                </c:pt>
                <c:pt idx="28">
                  <c:v>EA20</c:v>
                </c:pt>
              </c:strCache>
            </c:strRef>
          </c:cat>
          <c:val>
            <c:numRef>
              <c:f>RRF!$E$5:$E$33</c:f>
              <c:numCache>
                <c:formatCode>0.0</c:formatCode>
                <c:ptCount val="29"/>
                <c:pt idx="0">
                  <c:v>2.1326992084422139E-2</c:v>
                </c:pt>
                <c:pt idx="1">
                  <c:v>3.301669527394268E-2</c:v>
                </c:pt>
                <c:pt idx="2">
                  <c:v>2.4022188466086801E-2</c:v>
                </c:pt>
                <c:pt idx="3">
                  <c:v>9.3279509113631615E-2</c:v>
                </c:pt>
                <c:pt idx="4">
                  <c:v>9.193868818738507E-2</c:v>
                </c:pt>
                <c:pt idx="5">
                  <c:v>0.1743632363424906</c:v>
                </c:pt>
                <c:pt idx="6">
                  <c:v>6.2075760326709417E-2</c:v>
                </c:pt>
                <c:pt idx="7">
                  <c:v>0.19060321433570415</c:v>
                </c:pt>
                <c:pt idx="8">
                  <c:v>0.11702029567623308</c:v>
                </c:pt>
                <c:pt idx="9">
                  <c:v>0.43699885907224761</c:v>
                </c:pt>
                <c:pt idx="10">
                  <c:v>0.60411975175898536</c:v>
                </c:pt>
                <c:pt idx="11">
                  <c:v>0.66890051302545883</c:v>
                </c:pt>
                <c:pt idx="12">
                  <c:v>0.1917593106330803</c:v>
                </c:pt>
                <c:pt idx="13">
                  <c:v>0.45106713374281027</c:v>
                </c:pt>
                <c:pt idx="14">
                  <c:v>0.88868396554230444</c:v>
                </c:pt>
                <c:pt idx="15">
                  <c:v>0.87665112250682409</c:v>
                </c:pt>
                <c:pt idx="16">
                  <c:v>0.8280643321674237</c:v>
                </c:pt>
                <c:pt idx="17">
                  <c:v>0.91382431822893539</c:v>
                </c:pt>
                <c:pt idx="18">
                  <c:v>0.92294745519400589</c:v>
                </c:pt>
                <c:pt idx="19">
                  <c:v>1.4149593221101309</c:v>
                </c:pt>
                <c:pt idx="20">
                  <c:v>1.3571062473285147</c:v>
                </c:pt>
                <c:pt idx="21">
                  <c:v>0.5813635047315272</c:v>
                </c:pt>
                <c:pt idx="22">
                  <c:v>1.2633216351365024</c:v>
                </c:pt>
                <c:pt idx="23">
                  <c:v>1.2642263623694572</c:v>
                </c:pt>
                <c:pt idx="24">
                  <c:v>1.7257442148054813</c:v>
                </c:pt>
                <c:pt idx="25">
                  <c:v>1.713897649022265</c:v>
                </c:pt>
                <c:pt idx="26">
                  <c:v>1.7532239557040117</c:v>
                </c:pt>
                <c:pt idx="27">
                  <c:v>0.44805842755449887</c:v>
                </c:pt>
                <c:pt idx="28">
                  <c:v>0.42893922150672281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41-4AB7-ADC1-8D82787A4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23991784"/>
        <c:axId val="423992112"/>
        <c:extLst/>
      </c:barChart>
      <c:catAx>
        <c:axId val="42399178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635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423992112"/>
        <c:crosses val="autoZero"/>
        <c:auto val="1"/>
        <c:lblAlgn val="ctr"/>
        <c:lblOffset val="100"/>
        <c:tickLblSkip val="1"/>
        <c:noMultiLvlLbl val="0"/>
      </c:catAx>
      <c:valAx>
        <c:axId val="423992112"/>
        <c:scaling>
          <c:orientation val="minMax"/>
        </c:scaling>
        <c:delete val="0"/>
        <c:axPos val="l"/>
        <c:numFmt formatCode="0.0" sourceLinked="1"/>
        <c:majorTickMark val="in"/>
        <c:minorTickMark val="none"/>
        <c:tickLblPos val="nextTo"/>
        <c:spPr>
          <a:noFill/>
          <a:ln w="6350" cmpd="sng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423991784"/>
        <c:crosses val="autoZero"/>
        <c:crossBetween val="between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overlay val="0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EC Square Sans Cond Pro"/>
              <a:ea typeface="EC Square Sans Cond Pro"/>
              <a:cs typeface="EC Square Sans Cond Pro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 sz="800">
          <a:solidFill>
            <a:sysClr val="windowText" lastClr="000000"/>
          </a:solidFill>
          <a:latin typeface="EC Square Sans Pro" panose="020B0506040000020004" pitchFamily="34" charset="0"/>
          <a:ea typeface="Times New Roman"/>
          <a:cs typeface="Times New Roman"/>
        </a:defRPr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55490956072354E-2"/>
          <c:y val="0.10011872146118719"/>
          <c:w val="0.85751698317122127"/>
          <c:h val="0.64028996778135761"/>
        </c:manualLayout>
      </c:layout>
      <c:lineChart>
        <c:grouping val="standard"/>
        <c:varyColors val="0"/>
        <c:ser>
          <c:idx val="0"/>
          <c:order val="0"/>
          <c:tx>
            <c:strRef>
              <c:f>'Graph-lending and CFCI'!$B$1</c:f>
              <c:strCache>
                <c:ptCount val="1"/>
                <c:pt idx="0">
                  <c:v>Composite credit cost</c:v>
                </c:pt>
              </c:strCache>
            </c:strRef>
          </c:tx>
          <c:spPr>
            <a:ln w="28575" cap="rnd" cmpd="sng" algn="ctr">
              <a:solidFill>
                <a:srgbClr val="689E79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'Graph-lending and CFCI'!$A$4:$A$244</c:f>
              <c:numCache>
                <c:formatCode>yyyy/mm/dd</c:formatCode>
                <c:ptCount val="241"/>
                <c:pt idx="0">
                  <c:v>37711</c:v>
                </c:pt>
                <c:pt idx="1">
                  <c:v>37741</c:v>
                </c:pt>
                <c:pt idx="2">
                  <c:v>37772</c:v>
                </c:pt>
                <c:pt idx="3">
                  <c:v>37802</c:v>
                </c:pt>
                <c:pt idx="4">
                  <c:v>37833</c:v>
                </c:pt>
                <c:pt idx="5">
                  <c:v>37864</c:v>
                </c:pt>
                <c:pt idx="6">
                  <c:v>37894</c:v>
                </c:pt>
                <c:pt idx="7">
                  <c:v>37925</c:v>
                </c:pt>
                <c:pt idx="8">
                  <c:v>37955</c:v>
                </c:pt>
                <c:pt idx="9">
                  <c:v>37986</c:v>
                </c:pt>
                <c:pt idx="10">
                  <c:v>38017</c:v>
                </c:pt>
                <c:pt idx="11">
                  <c:v>38046</c:v>
                </c:pt>
                <c:pt idx="12">
                  <c:v>38077</c:v>
                </c:pt>
                <c:pt idx="13">
                  <c:v>38107</c:v>
                </c:pt>
                <c:pt idx="14">
                  <c:v>38138</c:v>
                </c:pt>
                <c:pt idx="15">
                  <c:v>38168</c:v>
                </c:pt>
                <c:pt idx="16">
                  <c:v>38199</c:v>
                </c:pt>
                <c:pt idx="17">
                  <c:v>38230</c:v>
                </c:pt>
                <c:pt idx="18">
                  <c:v>38260</c:v>
                </c:pt>
                <c:pt idx="19">
                  <c:v>38291</c:v>
                </c:pt>
                <c:pt idx="20">
                  <c:v>38321</c:v>
                </c:pt>
                <c:pt idx="21">
                  <c:v>38352</c:v>
                </c:pt>
                <c:pt idx="22">
                  <c:v>38383</c:v>
                </c:pt>
                <c:pt idx="23">
                  <c:v>38411</c:v>
                </c:pt>
                <c:pt idx="24">
                  <c:v>38442</c:v>
                </c:pt>
                <c:pt idx="25">
                  <c:v>38472</c:v>
                </c:pt>
                <c:pt idx="26">
                  <c:v>38503</c:v>
                </c:pt>
                <c:pt idx="27">
                  <c:v>38533</c:v>
                </c:pt>
                <c:pt idx="28">
                  <c:v>38564</c:v>
                </c:pt>
                <c:pt idx="29">
                  <c:v>38595</c:v>
                </c:pt>
                <c:pt idx="30">
                  <c:v>38625</c:v>
                </c:pt>
                <c:pt idx="31">
                  <c:v>38656</c:v>
                </c:pt>
                <c:pt idx="32">
                  <c:v>38686</c:v>
                </c:pt>
                <c:pt idx="33">
                  <c:v>38717</c:v>
                </c:pt>
                <c:pt idx="34">
                  <c:v>38748</c:v>
                </c:pt>
                <c:pt idx="35">
                  <c:v>38776</c:v>
                </c:pt>
                <c:pt idx="36">
                  <c:v>38807</c:v>
                </c:pt>
                <c:pt idx="37">
                  <c:v>38837</c:v>
                </c:pt>
                <c:pt idx="38">
                  <c:v>38868</c:v>
                </c:pt>
                <c:pt idx="39">
                  <c:v>38898</c:v>
                </c:pt>
                <c:pt idx="40">
                  <c:v>38929</c:v>
                </c:pt>
                <c:pt idx="41">
                  <c:v>38960</c:v>
                </c:pt>
                <c:pt idx="42">
                  <c:v>38990</c:v>
                </c:pt>
                <c:pt idx="43">
                  <c:v>39021</c:v>
                </c:pt>
                <c:pt idx="44">
                  <c:v>39051</c:v>
                </c:pt>
                <c:pt idx="45">
                  <c:v>39082</c:v>
                </c:pt>
                <c:pt idx="46">
                  <c:v>39113</c:v>
                </c:pt>
                <c:pt idx="47">
                  <c:v>39141</c:v>
                </c:pt>
                <c:pt idx="48">
                  <c:v>39172</c:v>
                </c:pt>
                <c:pt idx="49">
                  <c:v>39202</c:v>
                </c:pt>
                <c:pt idx="50">
                  <c:v>39233</c:v>
                </c:pt>
                <c:pt idx="51">
                  <c:v>39263</c:v>
                </c:pt>
                <c:pt idx="52">
                  <c:v>39294</c:v>
                </c:pt>
                <c:pt idx="53">
                  <c:v>39325</c:v>
                </c:pt>
                <c:pt idx="54">
                  <c:v>39355</c:v>
                </c:pt>
                <c:pt idx="55">
                  <c:v>39386</c:v>
                </c:pt>
                <c:pt idx="56">
                  <c:v>39416</c:v>
                </c:pt>
                <c:pt idx="57">
                  <c:v>39447</c:v>
                </c:pt>
                <c:pt idx="58">
                  <c:v>39478</c:v>
                </c:pt>
                <c:pt idx="59">
                  <c:v>39507</c:v>
                </c:pt>
                <c:pt idx="60">
                  <c:v>39538</c:v>
                </c:pt>
                <c:pt idx="61">
                  <c:v>39568</c:v>
                </c:pt>
                <c:pt idx="62">
                  <c:v>39599</c:v>
                </c:pt>
                <c:pt idx="63">
                  <c:v>39629</c:v>
                </c:pt>
                <c:pt idx="64">
                  <c:v>39660</c:v>
                </c:pt>
                <c:pt idx="65">
                  <c:v>39691</c:v>
                </c:pt>
                <c:pt idx="66">
                  <c:v>39721</c:v>
                </c:pt>
                <c:pt idx="67">
                  <c:v>39752</c:v>
                </c:pt>
                <c:pt idx="68">
                  <c:v>39782</c:v>
                </c:pt>
                <c:pt idx="69">
                  <c:v>39813</c:v>
                </c:pt>
                <c:pt idx="70">
                  <c:v>39844</c:v>
                </c:pt>
                <c:pt idx="71">
                  <c:v>39872</c:v>
                </c:pt>
                <c:pt idx="72">
                  <c:v>39903</c:v>
                </c:pt>
                <c:pt idx="73">
                  <c:v>39933</c:v>
                </c:pt>
                <c:pt idx="74">
                  <c:v>39964</c:v>
                </c:pt>
                <c:pt idx="75">
                  <c:v>39994</c:v>
                </c:pt>
                <c:pt idx="76">
                  <c:v>40025</c:v>
                </c:pt>
                <c:pt idx="77">
                  <c:v>40056</c:v>
                </c:pt>
                <c:pt idx="78">
                  <c:v>40086</c:v>
                </c:pt>
                <c:pt idx="79">
                  <c:v>40117</c:v>
                </c:pt>
                <c:pt idx="80">
                  <c:v>40147</c:v>
                </c:pt>
                <c:pt idx="81">
                  <c:v>40178</c:v>
                </c:pt>
                <c:pt idx="82">
                  <c:v>40209</c:v>
                </c:pt>
                <c:pt idx="83">
                  <c:v>40237</c:v>
                </c:pt>
                <c:pt idx="84">
                  <c:v>40268</c:v>
                </c:pt>
                <c:pt idx="85">
                  <c:v>40298</c:v>
                </c:pt>
                <c:pt idx="86">
                  <c:v>40329</c:v>
                </c:pt>
                <c:pt idx="87">
                  <c:v>40359</c:v>
                </c:pt>
                <c:pt idx="88">
                  <c:v>40390</c:v>
                </c:pt>
                <c:pt idx="89">
                  <c:v>40421</c:v>
                </c:pt>
                <c:pt idx="90">
                  <c:v>40451</c:v>
                </c:pt>
                <c:pt idx="91">
                  <c:v>40482</c:v>
                </c:pt>
                <c:pt idx="92">
                  <c:v>40512</c:v>
                </c:pt>
                <c:pt idx="93">
                  <c:v>40543</c:v>
                </c:pt>
                <c:pt idx="94">
                  <c:v>40574</c:v>
                </c:pt>
                <c:pt idx="95">
                  <c:v>40602</c:v>
                </c:pt>
                <c:pt idx="96">
                  <c:v>40633</c:v>
                </c:pt>
                <c:pt idx="97">
                  <c:v>40663</c:v>
                </c:pt>
                <c:pt idx="98">
                  <c:v>40694</c:v>
                </c:pt>
                <c:pt idx="99">
                  <c:v>40724</c:v>
                </c:pt>
                <c:pt idx="100">
                  <c:v>40755</c:v>
                </c:pt>
                <c:pt idx="101">
                  <c:v>40786</c:v>
                </c:pt>
                <c:pt idx="102">
                  <c:v>40816</c:v>
                </c:pt>
                <c:pt idx="103">
                  <c:v>40847</c:v>
                </c:pt>
                <c:pt idx="104">
                  <c:v>40877</c:v>
                </c:pt>
                <c:pt idx="105">
                  <c:v>40908</c:v>
                </c:pt>
                <c:pt idx="106">
                  <c:v>40939</c:v>
                </c:pt>
                <c:pt idx="107">
                  <c:v>40968</c:v>
                </c:pt>
                <c:pt idx="108">
                  <c:v>40999</c:v>
                </c:pt>
                <c:pt idx="109">
                  <c:v>41029</c:v>
                </c:pt>
                <c:pt idx="110">
                  <c:v>41060</c:v>
                </c:pt>
                <c:pt idx="111">
                  <c:v>41090</c:v>
                </c:pt>
                <c:pt idx="112">
                  <c:v>41121</c:v>
                </c:pt>
                <c:pt idx="113">
                  <c:v>41152</c:v>
                </c:pt>
                <c:pt idx="114">
                  <c:v>41182</c:v>
                </c:pt>
                <c:pt idx="115">
                  <c:v>41213</c:v>
                </c:pt>
                <c:pt idx="116">
                  <c:v>41243</c:v>
                </c:pt>
                <c:pt idx="117">
                  <c:v>41274</c:v>
                </c:pt>
                <c:pt idx="118">
                  <c:v>41305</c:v>
                </c:pt>
                <c:pt idx="119">
                  <c:v>41333</c:v>
                </c:pt>
                <c:pt idx="120">
                  <c:v>41364</c:v>
                </c:pt>
                <c:pt idx="121">
                  <c:v>41394</c:v>
                </c:pt>
                <c:pt idx="122">
                  <c:v>41425</c:v>
                </c:pt>
                <c:pt idx="123">
                  <c:v>41455</c:v>
                </c:pt>
                <c:pt idx="124">
                  <c:v>41486</c:v>
                </c:pt>
                <c:pt idx="125">
                  <c:v>41517</c:v>
                </c:pt>
                <c:pt idx="126">
                  <c:v>41547</c:v>
                </c:pt>
                <c:pt idx="127">
                  <c:v>41578</c:v>
                </c:pt>
                <c:pt idx="128">
                  <c:v>41608</c:v>
                </c:pt>
                <c:pt idx="129">
                  <c:v>41639</c:v>
                </c:pt>
                <c:pt idx="130">
                  <c:v>41670</c:v>
                </c:pt>
                <c:pt idx="131">
                  <c:v>41698</c:v>
                </c:pt>
                <c:pt idx="132">
                  <c:v>41729</c:v>
                </c:pt>
                <c:pt idx="133">
                  <c:v>41759</c:v>
                </c:pt>
                <c:pt idx="134">
                  <c:v>41790</c:v>
                </c:pt>
                <c:pt idx="135">
                  <c:v>41820</c:v>
                </c:pt>
                <c:pt idx="136">
                  <c:v>41851</c:v>
                </c:pt>
                <c:pt idx="137">
                  <c:v>41882</c:v>
                </c:pt>
                <c:pt idx="138">
                  <c:v>41912</c:v>
                </c:pt>
                <c:pt idx="139">
                  <c:v>41943</c:v>
                </c:pt>
                <c:pt idx="140">
                  <c:v>41973</c:v>
                </c:pt>
                <c:pt idx="141">
                  <c:v>42004</c:v>
                </c:pt>
                <c:pt idx="142">
                  <c:v>42035</c:v>
                </c:pt>
                <c:pt idx="143">
                  <c:v>42063</c:v>
                </c:pt>
                <c:pt idx="144">
                  <c:v>42094</c:v>
                </c:pt>
                <c:pt idx="145">
                  <c:v>42124</c:v>
                </c:pt>
                <c:pt idx="146">
                  <c:v>42155</c:v>
                </c:pt>
                <c:pt idx="147">
                  <c:v>42185</c:v>
                </c:pt>
                <c:pt idx="148">
                  <c:v>42216</c:v>
                </c:pt>
                <c:pt idx="149">
                  <c:v>42247</c:v>
                </c:pt>
                <c:pt idx="150">
                  <c:v>42277</c:v>
                </c:pt>
                <c:pt idx="151">
                  <c:v>42308</c:v>
                </c:pt>
                <c:pt idx="152">
                  <c:v>42338</c:v>
                </c:pt>
                <c:pt idx="153">
                  <c:v>42369</c:v>
                </c:pt>
                <c:pt idx="154">
                  <c:v>42400</c:v>
                </c:pt>
                <c:pt idx="155">
                  <c:v>42429</c:v>
                </c:pt>
                <c:pt idx="156">
                  <c:v>42460</c:v>
                </c:pt>
                <c:pt idx="157">
                  <c:v>42490</c:v>
                </c:pt>
                <c:pt idx="158">
                  <c:v>42521</c:v>
                </c:pt>
                <c:pt idx="159">
                  <c:v>42551</c:v>
                </c:pt>
                <c:pt idx="160">
                  <c:v>42582</c:v>
                </c:pt>
                <c:pt idx="161">
                  <c:v>42613</c:v>
                </c:pt>
                <c:pt idx="162">
                  <c:v>42643</c:v>
                </c:pt>
                <c:pt idx="163">
                  <c:v>42674</c:v>
                </c:pt>
                <c:pt idx="164">
                  <c:v>42704</c:v>
                </c:pt>
                <c:pt idx="165">
                  <c:v>42735</c:v>
                </c:pt>
                <c:pt idx="166">
                  <c:v>42766</c:v>
                </c:pt>
                <c:pt idx="167">
                  <c:v>42794</c:v>
                </c:pt>
                <c:pt idx="168">
                  <c:v>42825</c:v>
                </c:pt>
                <c:pt idx="169">
                  <c:v>42855</c:v>
                </c:pt>
                <c:pt idx="170">
                  <c:v>42886</c:v>
                </c:pt>
                <c:pt idx="171">
                  <c:v>42916</c:v>
                </c:pt>
                <c:pt idx="172">
                  <c:v>42947</c:v>
                </c:pt>
                <c:pt idx="173">
                  <c:v>42978</c:v>
                </c:pt>
                <c:pt idx="174">
                  <c:v>43008</c:v>
                </c:pt>
                <c:pt idx="175">
                  <c:v>43039</c:v>
                </c:pt>
                <c:pt idx="176">
                  <c:v>43069</c:v>
                </c:pt>
                <c:pt idx="177">
                  <c:v>43100</c:v>
                </c:pt>
                <c:pt idx="178">
                  <c:v>43131</c:v>
                </c:pt>
                <c:pt idx="179">
                  <c:v>43159</c:v>
                </c:pt>
                <c:pt idx="180">
                  <c:v>43190</c:v>
                </c:pt>
                <c:pt idx="181">
                  <c:v>43220</c:v>
                </c:pt>
                <c:pt idx="182">
                  <c:v>43251</c:v>
                </c:pt>
                <c:pt idx="183">
                  <c:v>43281</c:v>
                </c:pt>
                <c:pt idx="184">
                  <c:v>43312</c:v>
                </c:pt>
                <c:pt idx="185">
                  <c:v>43343</c:v>
                </c:pt>
                <c:pt idx="186">
                  <c:v>43373</c:v>
                </c:pt>
                <c:pt idx="187">
                  <c:v>43404</c:v>
                </c:pt>
                <c:pt idx="188">
                  <c:v>43434</c:v>
                </c:pt>
                <c:pt idx="189">
                  <c:v>43465</c:v>
                </c:pt>
                <c:pt idx="190">
                  <c:v>43496</c:v>
                </c:pt>
                <c:pt idx="191">
                  <c:v>43524</c:v>
                </c:pt>
                <c:pt idx="192">
                  <c:v>43555</c:v>
                </c:pt>
                <c:pt idx="193">
                  <c:v>43585</c:v>
                </c:pt>
                <c:pt idx="194">
                  <c:v>43616</c:v>
                </c:pt>
                <c:pt idx="195">
                  <c:v>43646</c:v>
                </c:pt>
                <c:pt idx="196">
                  <c:v>43677</c:v>
                </c:pt>
                <c:pt idx="197">
                  <c:v>43708</c:v>
                </c:pt>
                <c:pt idx="198">
                  <c:v>43738</c:v>
                </c:pt>
                <c:pt idx="199">
                  <c:v>43769</c:v>
                </c:pt>
                <c:pt idx="200">
                  <c:v>43799</c:v>
                </c:pt>
                <c:pt idx="201">
                  <c:v>43830</c:v>
                </c:pt>
                <c:pt idx="202">
                  <c:v>43861</c:v>
                </c:pt>
                <c:pt idx="203">
                  <c:v>43890</c:v>
                </c:pt>
                <c:pt idx="204">
                  <c:v>43921</c:v>
                </c:pt>
                <c:pt idx="205">
                  <c:v>43951</c:v>
                </c:pt>
                <c:pt idx="206">
                  <c:v>43982</c:v>
                </c:pt>
                <c:pt idx="207">
                  <c:v>44012</c:v>
                </c:pt>
                <c:pt idx="208">
                  <c:v>44043</c:v>
                </c:pt>
                <c:pt idx="209">
                  <c:v>44074</c:v>
                </c:pt>
                <c:pt idx="210">
                  <c:v>44104</c:v>
                </c:pt>
                <c:pt idx="211">
                  <c:v>44135</c:v>
                </c:pt>
                <c:pt idx="212">
                  <c:v>44165</c:v>
                </c:pt>
                <c:pt idx="213">
                  <c:v>44196</c:v>
                </c:pt>
                <c:pt idx="214">
                  <c:v>44227</c:v>
                </c:pt>
                <c:pt idx="215">
                  <c:v>44255</c:v>
                </c:pt>
                <c:pt idx="216">
                  <c:v>44286</c:v>
                </c:pt>
                <c:pt idx="217">
                  <c:v>44316</c:v>
                </c:pt>
                <c:pt idx="218">
                  <c:v>44347</c:v>
                </c:pt>
                <c:pt idx="219">
                  <c:v>44377</c:v>
                </c:pt>
                <c:pt idx="220">
                  <c:v>44408</c:v>
                </c:pt>
                <c:pt idx="221">
                  <c:v>44439</c:v>
                </c:pt>
                <c:pt idx="222">
                  <c:v>44469</c:v>
                </c:pt>
                <c:pt idx="223">
                  <c:v>44500</c:v>
                </c:pt>
                <c:pt idx="224">
                  <c:v>44530</c:v>
                </c:pt>
                <c:pt idx="225">
                  <c:v>44561</c:v>
                </c:pt>
                <c:pt idx="226">
                  <c:v>44592</c:v>
                </c:pt>
                <c:pt idx="227">
                  <c:v>44620</c:v>
                </c:pt>
                <c:pt idx="228">
                  <c:v>44651</c:v>
                </c:pt>
                <c:pt idx="229">
                  <c:v>44681</c:v>
                </c:pt>
                <c:pt idx="230">
                  <c:v>44712</c:v>
                </c:pt>
                <c:pt idx="231">
                  <c:v>44742</c:v>
                </c:pt>
                <c:pt idx="232">
                  <c:v>44773</c:v>
                </c:pt>
                <c:pt idx="233">
                  <c:v>44804</c:v>
                </c:pt>
                <c:pt idx="234">
                  <c:v>44834</c:v>
                </c:pt>
                <c:pt idx="235">
                  <c:v>44865</c:v>
                </c:pt>
                <c:pt idx="236">
                  <c:v>44895</c:v>
                </c:pt>
                <c:pt idx="237">
                  <c:v>44926</c:v>
                </c:pt>
                <c:pt idx="238">
                  <c:v>44957</c:v>
                </c:pt>
                <c:pt idx="239">
                  <c:v>44985</c:v>
                </c:pt>
                <c:pt idx="240" formatCode="m/d/yyyy">
                  <c:v>45016</c:v>
                </c:pt>
              </c:numCache>
            </c:numRef>
          </c:cat>
          <c:val>
            <c:numRef>
              <c:f>'Graph-lending and CFCI'!$B$4:$B$244</c:f>
              <c:numCache>
                <c:formatCode>_(* #,##0.00_);_(* \(#,##0.00\);_(* "-"??_);_(@_)</c:formatCode>
                <c:ptCount val="241"/>
                <c:pt idx="0">
                  <c:v>4.8850716692794229</c:v>
                </c:pt>
                <c:pt idx="1">
                  <c:v>4.8605570030994043</c:v>
                </c:pt>
                <c:pt idx="2">
                  <c:v>4.7343021584691343</c:v>
                </c:pt>
                <c:pt idx="3">
                  <c:v>4.5200508281548819</c:v>
                </c:pt>
                <c:pt idx="4">
                  <c:v>4.4500389289039894</c:v>
                </c:pt>
                <c:pt idx="5">
                  <c:v>4.5708033243747757</c:v>
                </c:pt>
                <c:pt idx="6">
                  <c:v>4.5620073253730347</c:v>
                </c:pt>
                <c:pt idx="7">
                  <c:v>4.5926563362171651</c:v>
                </c:pt>
                <c:pt idx="8">
                  <c:v>4.5993185903289682</c:v>
                </c:pt>
                <c:pt idx="9">
                  <c:v>4.6192699371334829</c:v>
                </c:pt>
                <c:pt idx="10">
                  <c:v>4.645774781208738</c:v>
                </c:pt>
                <c:pt idx="11">
                  <c:v>4.6009504029875519</c:v>
                </c:pt>
                <c:pt idx="12">
                  <c:v>4.5475326262810611</c:v>
                </c:pt>
                <c:pt idx="13">
                  <c:v>4.5141783162325337</c:v>
                </c:pt>
                <c:pt idx="14">
                  <c:v>4.503896768264946</c:v>
                </c:pt>
                <c:pt idx="15">
                  <c:v>4.5061907368165155</c:v>
                </c:pt>
                <c:pt idx="16">
                  <c:v>4.54015490268511</c:v>
                </c:pt>
                <c:pt idx="17">
                  <c:v>4.5472760476258198</c:v>
                </c:pt>
                <c:pt idx="18">
                  <c:v>4.5666518904581137</c:v>
                </c:pt>
                <c:pt idx="19">
                  <c:v>4.4996318909574278</c:v>
                </c:pt>
                <c:pt idx="20">
                  <c:v>4.456287078238196</c:v>
                </c:pt>
                <c:pt idx="21">
                  <c:v>4.3085541596575583</c:v>
                </c:pt>
                <c:pt idx="22">
                  <c:v>4.314496195400789</c:v>
                </c:pt>
                <c:pt idx="23">
                  <c:v>4.2194926790271765</c:v>
                </c:pt>
                <c:pt idx="24">
                  <c:v>4.2613729591877307</c:v>
                </c:pt>
                <c:pt idx="25">
                  <c:v>4.2506886505069508</c:v>
                </c:pt>
                <c:pt idx="26">
                  <c:v>4.1783511952125787</c:v>
                </c:pt>
                <c:pt idx="27">
                  <c:v>4.0948189498526979</c:v>
                </c:pt>
                <c:pt idx="28">
                  <c:v>4.0606049895862775</c:v>
                </c:pt>
                <c:pt idx="29">
                  <c:v>4.0778086131732243</c:v>
                </c:pt>
                <c:pt idx="30">
                  <c:v>4.0331382582990294</c:v>
                </c:pt>
                <c:pt idx="31">
                  <c:v>4.0510475399173611</c:v>
                </c:pt>
                <c:pt idx="32">
                  <c:v>4.105298240957076</c:v>
                </c:pt>
                <c:pt idx="33">
                  <c:v>4.1243200971194085</c:v>
                </c:pt>
                <c:pt idx="34">
                  <c:v>4.1909006294402857</c:v>
                </c:pt>
                <c:pt idx="35">
                  <c:v>4.2506540458735822</c:v>
                </c:pt>
                <c:pt idx="36">
                  <c:v>4.3137507719012218</c:v>
                </c:pt>
                <c:pt idx="37">
                  <c:v>4.3876525789375709</c:v>
                </c:pt>
                <c:pt idx="38">
                  <c:v>4.4590449854828282</c:v>
                </c:pt>
                <c:pt idx="39">
                  <c:v>4.4887542855729308</c:v>
                </c:pt>
                <c:pt idx="40">
                  <c:v>4.5818602418611407</c:v>
                </c:pt>
                <c:pt idx="41">
                  <c:v>4.6925277240785679</c:v>
                </c:pt>
                <c:pt idx="42">
                  <c:v>4.6892523584427384</c:v>
                </c:pt>
                <c:pt idx="43">
                  <c:v>4.7047664433837042</c:v>
                </c:pt>
                <c:pt idx="44">
                  <c:v>4.7679464396226159</c:v>
                </c:pt>
                <c:pt idx="45">
                  <c:v>4.7896379361900667</c:v>
                </c:pt>
                <c:pt idx="46">
                  <c:v>4.8550236990289113</c:v>
                </c:pt>
                <c:pt idx="47">
                  <c:v>4.938772696663003</c:v>
                </c:pt>
                <c:pt idx="48">
                  <c:v>4.979487327913767</c:v>
                </c:pt>
                <c:pt idx="49">
                  <c:v>5.0315338355135246</c:v>
                </c:pt>
                <c:pt idx="50">
                  <c:v>5.1319521815014104</c:v>
                </c:pt>
                <c:pt idx="51">
                  <c:v>5.2230377244775088</c:v>
                </c:pt>
                <c:pt idx="52">
                  <c:v>5.256043808594943</c:v>
                </c:pt>
                <c:pt idx="53">
                  <c:v>5.3432873294905328</c:v>
                </c:pt>
                <c:pt idx="54">
                  <c:v>5.4308477393354915</c:v>
                </c:pt>
                <c:pt idx="55">
                  <c:v>5.413835733860882</c:v>
                </c:pt>
                <c:pt idx="56">
                  <c:v>5.4209756882023372</c:v>
                </c:pt>
                <c:pt idx="57">
                  <c:v>5.5044589879630479</c:v>
                </c:pt>
                <c:pt idx="58">
                  <c:v>5.4116737015853742</c:v>
                </c:pt>
                <c:pt idx="59">
                  <c:v>5.3850079583288268</c:v>
                </c:pt>
                <c:pt idx="60">
                  <c:v>5.4166109236043116</c:v>
                </c:pt>
                <c:pt idx="61">
                  <c:v>5.4551547592699343</c:v>
                </c:pt>
                <c:pt idx="62">
                  <c:v>5.5024111861650429</c:v>
                </c:pt>
                <c:pt idx="63">
                  <c:v>5.6145643089529704</c:v>
                </c:pt>
                <c:pt idx="64">
                  <c:v>5.7232418028055001</c:v>
                </c:pt>
                <c:pt idx="65">
                  <c:v>5.680168567434869</c:v>
                </c:pt>
                <c:pt idx="66">
                  <c:v>5.7783050477634816</c:v>
                </c:pt>
                <c:pt idx="67">
                  <c:v>5.7249356368190032</c:v>
                </c:pt>
                <c:pt idx="68">
                  <c:v>5.5199600277339806</c:v>
                </c:pt>
                <c:pt idx="69">
                  <c:v>5.2157834112602028</c:v>
                </c:pt>
                <c:pt idx="70">
                  <c:v>4.9572563522849968</c:v>
                </c:pt>
                <c:pt idx="71">
                  <c:v>4.7234393808658472</c:v>
                </c:pt>
                <c:pt idx="72">
                  <c:v>4.5069035040597232</c:v>
                </c:pt>
                <c:pt idx="73">
                  <c:v>4.441971931524245</c:v>
                </c:pt>
                <c:pt idx="74">
                  <c:v>4.3618621037936638</c:v>
                </c:pt>
                <c:pt idx="75">
                  <c:v>4.2756932588009491</c:v>
                </c:pt>
                <c:pt idx="76">
                  <c:v>4.2360232219503535</c:v>
                </c:pt>
                <c:pt idx="77">
                  <c:v>4.1655948301919752</c:v>
                </c:pt>
                <c:pt idx="78">
                  <c:v>4.0807778894710509</c:v>
                </c:pt>
                <c:pt idx="79">
                  <c:v>4.0597812431775981</c:v>
                </c:pt>
                <c:pt idx="80">
                  <c:v>4.0414240628343503</c:v>
                </c:pt>
                <c:pt idx="81">
                  <c:v>3.9401800902228077</c:v>
                </c:pt>
                <c:pt idx="82">
                  <c:v>3.958758877563243</c:v>
                </c:pt>
                <c:pt idx="83">
                  <c:v>3.9339083595077415</c:v>
                </c:pt>
                <c:pt idx="84">
                  <c:v>3.8330476170902097</c:v>
                </c:pt>
                <c:pt idx="85">
                  <c:v>3.8251629033730237</c:v>
                </c:pt>
                <c:pt idx="86">
                  <c:v>3.7852144219123187</c:v>
                </c:pt>
                <c:pt idx="87">
                  <c:v>3.7461398607487251</c:v>
                </c:pt>
                <c:pt idx="88">
                  <c:v>3.7370042937683552</c:v>
                </c:pt>
                <c:pt idx="89">
                  <c:v>3.7829556264648296</c:v>
                </c:pt>
                <c:pt idx="90">
                  <c:v>3.7077919039744716</c:v>
                </c:pt>
                <c:pt idx="91">
                  <c:v>3.7120740083744481</c:v>
                </c:pt>
                <c:pt idx="92">
                  <c:v>3.7469481139247343</c:v>
                </c:pt>
                <c:pt idx="93">
                  <c:v>3.7427219560737806</c:v>
                </c:pt>
                <c:pt idx="94">
                  <c:v>3.8616216496637001</c:v>
                </c:pt>
                <c:pt idx="95">
                  <c:v>4.0083775082080022</c:v>
                </c:pt>
                <c:pt idx="96">
                  <c:v>4.060562287725328</c:v>
                </c:pt>
                <c:pt idx="97">
                  <c:v>4.2357968831696109</c:v>
                </c:pt>
                <c:pt idx="98">
                  <c:v>4.184435993739001</c:v>
                </c:pt>
                <c:pt idx="99">
                  <c:v>4.1004790349727998</c:v>
                </c:pt>
                <c:pt idx="100">
                  <c:v>4.1912104001915091</c:v>
                </c:pt>
                <c:pt idx="101">
                  <c:v>4.1952988642162481</c:v>
                </c:pt>
                <c:pt idx="102">
                  <c:v>4.0704018428168709</c:v>
                </c:pt>
                <c:pt idx="103">
                  <c:v>4.0495626228038599</c:v>
                </c:pt>
                <c:pt idx="104">
                  <c:v>4.0075899754512214</c:v>
                </c:pt>
                <c:pt idx="105">
                  <c:v>4.0071594619785253</c:v>
                </c:pt>
                <c:pt idx="106">
                  <c:v>3.8479055386012773</c:v>
                </c:pt>
                <c:pt idx="107">
                  <c:v>3.9568942133268656</c:v>
                </c:pt>
                <c:pt idx="108">
                  <c:v>3.8038476214593193</c:v>
                </c:pt>
                <c:pt idx="109">
                  <c:v>3.828830009472513</c:v>
                </c:pt>
                <c:pt idx="110">
                  <c:v>3.7889467139635458</c:v>
                </c:pt>
                <c:pt idx="111">
                  <c:v>3.6633246448408063</c:v>
                </c:pt>
                <c:pt idx="112">
                  <c:v>3.5847261782411648</c:v>
                </c:pt>
                <c:pt idx="113">
                  <c:v>3.4163375894297028</c:v>
                </c:pt>
                <c:pt idx="114">
                  <c:v>3.3740838279212602</c:v>
                </c:pt>
                <c:pt idx="115">
                  <c:v>3.3652689744904452</c:v>
                </c:pt>
                <c:pt idx="116">
                  <c:v>3.2936974000177406</c:v>
                </c:pt>
                <c:pt idx="117">
                  <c:v>3.2546499871227605</c:v>
                </c:pt>
                <c:pt idx="118">
                  <c:v>3.2819142769796943</c:v>
                </c:pt>
                <c:pt idx="119">
                  <c:v>3.3099172649577624</c:v>
                </c:pt>
                <c:pt idx="120">
                  <c:v>3.2658751256620056</c:v>
                </c:pt>
                <c:pt idx="121">
                  <c:v>3.2525587885556408</c:v>
                </c:pt>
                <c:pt idx="122">
                  <c:v>3.178423865551018</c:v>
                </c:pt>
                <c:pt idx="123">
                  <c:v>3.1467898547100859</c:v>
                </c:pt>
                <c:pt idx="124">
                  <c:v>3.1745756812942552</c:v>
                </c:pt>
                <c:pt idx="125">
                  <c:v>3.1679509244714068</c:v>
                </c:pt>
                <c:pt idx="126">
                  <c:v>3.229940956902948</c:v>
                </c:pt>
                <c:pt idx="127">
                  <c:v>3.2931068760473368</c:v>
                </c:pt>
                <c:pt idx="128">
                  <c:v>3.2629659556813277</c:v>
                </c:pt>
                <c:pt idx="129">
                  <c:v>3.2005732079354496</c:v>
                </c:pt>
                <c:pt idx="130">
                  <c:v>3.2272736062604075</c:v>
                </c:pt>
                <c:pt idx="131">
                  <c:v>3.2004806478627899</c:v>
                </c:pt>
                <c:pt idx="132">
                  <c:v>3.1728132966871789</c:v>
                </c:pt>
                <c:pt idx="133">
                  <c:v>3.1355988266140469</c:v>
                </c:pt>
                <c:pt idx="134">
                  <c:v>3.0778001941343334</c:v>
                </c:pt>
                <c:pt idx="135">
                  <c:v>2.9910053956203404</c:v>
                </c:pt>
                <c:pt idx="136">
                  <c:v>2.9246665405064576</c:v>
                </c:pt>
                <c:pt idx="137">
                  <c:v>2.802665559334681</c:v>
                </c:pt>
                <c:pt idx="138">
                  <c:v>2.7341750251684753</c:v>
                </c:pt>
                <c:pt idx="139">
                  <c:v>2.6926406727324936</c:v>
                </c:pt>
                <c:pt idx="140">
                  <c:v>2.6143640621580841</c:v>
                </c:pt>
                <c:pt idx="141">
                  <c:v>2.5131220114450468</c:v>
                </c:pt>
                <c:pt idx="142">
                  <c:v>2.41256092100567</c:v>
                </c:pt>
                <c:pt idx="143">
                  <c:v>2.4283579143035237</c:v>
                </c:pt>
                <c:pt idx="144">
                  <c:v>2.3301724337585781</c:v>
                </c:pt>
                <c:pt idx="145">
                  <c:v>2.3156030227547157</c:v>
                </c:pt>
                <c:pt idx="146">
                  <c:v>2.2956346048309024</c:v>
                </c:pt>
                <c:pt idx="147">
                  <c:v>2.3140654117926291</c:v>
                </c:pt>
                <c:pt idx="148">
                  <c:v>2.3479843509078417</c:v>
                </c:pt>
                <c:pt idx="149">
                  <c:v>2.3442251950910378</c:v>
                </c:pt>
                <c:pt idx="150">
                  <c:v>2.4043553065319525</c:v>
                </c:pt>
                <c:pt idx="151">
                  <c:v>2.3800147818418744</c:v>
                </c:pt>
                <c:pt idx="152">
                  <c:v>2.3731069023735332</c:v>
                </c:pt>
                <c:pt idx="153">
                  <c:v>2.3157490435413317</c:v>
                </c:pt>
                <c:pt idx="154">
                  <c:v>2.3647170627872467</c:v>
                </c:pt>
                <c:pt idx="155">
                  <c:v>2.2705719141620682</c:v>
                </c:pt>
                <c:pt idx="156">
                  <c:v>2.2006762107221096</c:v>
                </c:pt>
                <c:pt idx="157">
                  <c:v>2.1939649518137943</c:v>
                </c:pt>
                <c:pt idx="158">
                  <c:v>2.1244805415373094</c:v>
                </c:pt>
                <c:pt idx="159">
                  <c:v>2.0267780287784571</c:v>
                </c:pt>
                <c:pt idx="160">
                  <c:v>1.9810397074307229</c:v>
                </c:pt>
                <c:pt idx="161">
                  <c:v>1.9146453718349625</c:v>
                </c:pt>
                <c:pt idx="162">
                  <c:v>1.9162648429968554</c:v>
                </c:pt>
                <c:pt idx="163">
                  <c:v>1.8972344045512997</c:v>
                </c:pt>
                <c:pt idx="164">
                  <c:v>1.8943114887849537</c:v>
                </c:pt>
                <c:pt idx="165">
                  <c:v>1.8850678285236784</c:v>
                </c:pt>
                <c:pt idx="166">
                  <c:v>1.9168738582623925</c:v>
                </c:pt>
                <c:pt idx="167">
                  <c:v>1.9142548283701037</c:v>
                </c:pt>
                <c:pt idx="168">
                  <c:v>1.9332498616546718</c:v>
                </c:pt>
                <c:pt idx="169">
                  <c:v>1.9509683616165816</c:v>
                </c:pt>
                <c:pt idx="170">
                  <c:v>1.9551568716045331</c:v>
                </c:pt>
                <c:pt idx="171">
                  <c:v>1.9387751017118366</c:v>
                </c:pt>
                <c:pt idx="172">
                  <c:v>1.9778038794872299</c:v>
                </c:pt>
                <c:pt idx="173">
                  <c:v>1.9696233890912564</c:v>
                </c:pt>
                <c:pt idx="174">
                  <c:v>1.9714437390307689</c:v>
                </c:pt>
                <c:pt idx="175">
                  <c:v>1.975012560913715</c:v>
                </c:pt>
                <c:pt idx="176">
                  <c:v>1.9478071712188405</c:v>
                </c:pt>
                <c:pt idx="177">
                  <c:v>1.8864615360487778</c:v>
                </c:pt>
                <c:pt idx="178">
                  <c:v>1.9421296414943547</c:v>
                </c:pt>
                <c:pt idx="179">
                  <c:v>1.9744004030168947</c:v>
                </c:pt>
                <c:pt idx="180">
                  <c:v>1.9742042852505604</c:v>
                </c:pt>
                <c:pt idx="181">
                  <c:v>1.974536270845213</c:v>
                </c:pt>
                <c:pt idx="182">
                  <c:v>1.9779985800344044</c:v>
                </c:pt>
                <c:pt idx="183">
                  <c:v>1.9651831327328315</c:v>
                </c:pt>
                <c:pt idx="184">
                  <c:v>1.9474743107730235</c:v>
                </c:pt>
                <c:pt idx="185">
                  <c:v>1.9599415034396586</c:v>
                </c:pt>
                <c:pt idx="186">
                  <c:v>1.9682781345245832</c:v>
                </c:pt>
                <c:pt idx="187">
                  <c:v>1.9770499655014009</c:v>
                </c:pt>
                <c:pt idx="188">
                  <c:v>1.9895539638878563</c:v>
                </c:pt>
                <c:pt idx="189">
                  <c:v>1.9427118888805199</c:v>
                </c:pt>
                <c:pt idx="190">
                  <c:v>1.9804467471179901</c:v>
                </c:pt>
                <c:pt idx="191">
                  <c:v>1.9473333601453002</c:v>
                </c:pt>
                <c:pt idx="192">
                  <c:v>1.9098035833289899</c:v>
                </c:pt>
                <c:pt idx="193">
                  <c:v>1.8453569361511151</c:v>
                </c:pt>
                <c:pt idx="194">
                  <c:v>1.8412803996299605</c:v>
                </c:pt>
                <c:pt idx="195">
                  <c:v>1.7585342774123456</c:v>
                </c:pt>
                <c:pt idx="196">
                  <c:v>1.7016003948926222</c:v>
                </c:pt>
                <c:pt idx="197">
                  <c:v>1.6512940176626369</c:v>
                </c:pt>
                <c:pt idx="198">
                  <c:v>1.6000922800545618</c:v>
                </c:pt>
                <c:pt idx="199">
                  <c:v>1.59499257923135</c:v>
                </c:pt>
                <c:pt idx="200">
                  <c:v>1.6335011929969128</c:v>
                </c:pt>
                <c:pt idx="201">
                  <c:v>1.5871802204275838</c:v>
                </c:pt>
                <c:pt idx="202">
                  <c:v>1.6071262837725506</c:v>
                </c:pt>
                <c:pt idx="203">
                  <c:v>1.5635924750875265</c:v>
                </c:pt>
                <c:pt idx="204">
                  <c:v>1.6066102596205272</c:v>
                </c:pt>
                <c:pt idx="205">
                  <c:v>1.6423067119229517</c:v>
                </c:pt>
                <c:pt idx="206">
                  <c:v>1.6253741005401361</c:v>
                </c:pt>
                <c:pt idx="207">
                  <c:v>1.5893654757900548</c:v>
                </c:pt>
                <c:pt idx="208">
                  <c:v>1.5750339959632851</c:v>
                </c:pt>
                <c:pt idx="209">
                  <c:v>1.5454701065144343</c:v>
                </c:pt>
                <c:pt idx="210">
                  <c:v>1.5386476800888502</c:v>
                </c:pt>
                <c:pt idx="211">
                  <c:v>1.5338774383480622</c:v>
                </c:pt>
                <c:pt idx="212">
                  <c:v>1.5013936990678167</c:v>
                </c:pt>
                <c:pt idx="213">
                  <c:v>1.4646844322653703</c:v>
                </c:pt>
                <c:pt idx="214">
                  <c:v>1.4860375841684728</c:v>
                </c:pt>
                <c:pt idx="215">
                  <c:v>1.4731179523953015</c:v>
                </c:pt>
                <c:pt idx="216">
                  <c:v>1.4611152087203032</c:v>
                </c:pt>
                <c:pt idx="217">
                  <c:v>1.5098389485277099</c:v>
                </c:pt>
                <c:pt idx="218">
                  <c:v>1.4945696006969629</c:v>
                </c:pt>
                <c:pt idx="219">
                  <c:v>1.4743903974853318</c:v>
                </c:pt>
                <c:pt idx="220">
                  <c:v>1.4349607154936228</c:v>
                </c:pt>
                <c:pt idx="221">
                  <c:v>1.4233741424481789</c:v>
                </c:pt>
                <c:pt idx="222">
                  <c:v>1.4573841753558474</c:v>
                </c:pt>
                <c:pt idx="223">
                  <c:v>1.4662370944335212</c:v>
                </c:pt>
                <c:pt idx="224">
                  <c:v>1.4698576868596915</c:v>
                </c:pt>
                <c:pt idx="225">
                  <c:v>1.4270666193898451</c:v>
                </c:pt>
                <c:pt idx="226">
                  <c:v>1.5138572931882135</c:v>
                </c:pt>
                <c:pt idx="227">
                  <c:v>1.6442210650559961</c:v>
                </c:pt>
                <c:pt idx="228">
                  <c:v>1.745581203126467</c:v>
                </c:pt>
                <c:pt idx="229">
                  <c:v>1.900922421810487</c:v>
                </c:pt>
                <c:pt idx="230">
                  <c:v>2.1181107377673198</c:v>
                </c:pt>
                <c:pt idx="231">
                  <c:v>2.3611843262973111</c:v>
                </c:pt>
                <c:pt idx="232">
                  <c:v>2.4157848621960945</c:v>
                </c:pt>
                <c:pt idx="233">
                  <c:v>2.517955993361686</c:v>
                </c:pt>
                <c:pt idx="234">
                  <c:v>2.8196660983597299</c:v>
                </c:pt>
                <c:pt idx="235">
                  <c:v>3.1302185326360892</c:v>
                </c:pt>
                <c:pt idx="236">
                  <c:v>3.3234246226192621</c:v>
                </c:pt>
                <c:pt idx="237">
                  <c:v>3.3974368533883288</c:v>
                </c:pt>
                <c:pt idx="238">
                  <c:v>3.5514896637719828</c:v>
                </c:pt>
                <c:pt idx="239">
                  <c:v>3.7311705489723002</c:v>
                </c:pt>
                <c:pt idx="240">
                  <c:v>3.9333917875106899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1F-4FB3-BD21-779FCEE1B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754639"/>
        <c:axId val="59755055"/>
      </c:lineChart>
      <c:lineChart>
        <c:grouping val="standard"/>
        <c:varyColors val="0"/>
        <c:ser>
          <c:idx val="2"/>
          <c:order val="1"/>
          <c:tx>
            <c:strRef>
              <c:f>'Graph-lending and CFCI'!$C$1</c:f>
              <c:strCache>
                <c:ptCount val="1"/>
                <c:pt idx="0">
                  <c:v>Credit, annual growth rate</c:v>
                </c:pt>
              </c:strCache>
            </c:strRef>
          </c:tx>
          <c:spPr>
            <a:ln w="28575" cap="rnd" cmpd="sng" algn="ctr">
              <a:solidFill>
                <a:srgbClr val="D08806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'Graph-lending and CFCI'!$A$4:$A$243</c:f>
              <c:numCache>
                <c:formatCode>yyyy/mm/dd</c:formatCode>
                <c:ptCount val="240"/>
                <c:pt idx="0">
                  <c:v>37711</c:v>
                </c:pt>
                <c:pt idx="1">
                  <c:v>37741</c:v>
                </c:pt>
                <c:pt idx="2">
                  <c:v>37772</c:v>
                </c:pt>
                <c:pt idx="3">
                  <c:v>37802</c:v>
                </c:pt>
                <c:pt idx="4">
                  <c:v>37833</c:v>
                </c:pt>
                <c:pt idx="5">
                  <c:v>37864</c:v>
                </c:pt>
                <c:pt idx="6">
                  <c:v>37894</c:v>
                </c:pt>
                <c:pt idx="7">
                  <c:v>37925</c:v>
                </c:pt>
                <c:pt idx="8">
                  <c:v>37955</c:v>
                </c:pt>
                <c:pt idx="9">
                  <c:v>37986</c:v>
                </c:pt>
                <c:pt idx="10">
                  <c:v>38017</c:v>
                </c:pt>
                <c:pt idx="11">
                  <c:v>38046</c:v>
                </c:pt>
                <c:pt idx="12">
                  <c:v>38077</c:v>
                </c:pt>
                <c:pt idx="13">
                  <c:v>38107</c:v>
                </c:pt>
                <c:pt idx="14">
                  <c:v>38138</c:v>
                </c:pt>
                <c:pt idx="15">
                  <c:v>38168</c:v>
                </c:pt>
                <c:pt idx="16">
                  <c:v>38199</c:v>
                </c:pt>
                <c:pt idx="17">
                  <c:v>38230</c:v>
                </c:pt>
                <c:pt idx="18">
                  <c:v>38260</c:v>
                </c:pt>
                <c:pt idx="19">
                  <c:v>38291</c:v>
                </c:pt>
                <c:pt idx="20">
                  <c:v>38321</c:v>
                </c:pt>
                <c:pt idx="21">
                  <c:v>38352</c:v>
                </c:pt>
                <c:pt idx="22">
                  <c:v>38383</c:v>
                </c:pt>
                <c:pt idx="23">
                  <c:v>38411</c:v>
                </c:pt>
                <c:pt idx="24">
                  <c:v>38442</c:v>
                </c:pt>
                <c:pt idx="25">
                  <c:v>38472</c:v>
                </c:pt>
                <c:pt idx="26">
                  <c:v>38503</c:v>
                </c:pt>
                <c:pt idx="27">
                  <c:v>38533</c:v>
                </c:pt>
                <c:pt idx="28">
                  <c:v>38564</c:v>
                </c:pt>
                <c:pt idx="29">
                  <c:v>38595</c:v>
                </c:pt>
                <c:pt idx="30">
                  <c:v>38625</c:v>
                </c:pt>
                <c:pt idx="31">
                  <c:v>38656</c:v>
                </c:pt>
                <c:pt idx="32">
                  <c:v>38686</c:v>
                </c:pt>
                <c:pt idx="33">
                  <c:v>38717</c:v>
                </c:pt>
                <c:pt idx="34">
                  <c:v>38748</c:v>
                </c:pt>
                <c:pt idx="35">
                  <c:v>38776</c:v>
                </c:pt>
                <c:pt idx="36">
                  <c:v>38807</c:v>
                </c:pt>
                <c:pt idx="37">
                  <c:v>38837</c:v>
                </c:pt>
                <c:pt idx="38">
                  <c:v>38868</c:v>
                </c:pt>
                <c:pt idx="39">
                  <c:v>38898</c:v>
                </c:pt>
                <c:pt idx="40">
                  <c:v>38929</c:v>
                </c:pt>
                <c:pt idx="41">
                  <c:v>38960</c:v>
                </c:pt>
                <c:pt idx="42">
                  <c:v>38990</c:v>
                </c:pt>
                <c:pt idx="43">
                  <c:v>39021</c:v>
                </c:pt>
                <c:pt idx="44">
                  <c:v>39051</c:v>
                </c:pt>
                <c:pt idx="45">
                  <c:v>39082</c:v>
                </c:pt>
                <c:pt idx="46">
                  <c:v>39113</c:v>
                </c:pt>
                <c:pt idx="47">
                  <c:v>39141</c:v>
                </c:pt>
                <c:pt idx="48">
                  <c:v>39172</c:v>
                </c:pt>
                <c:pt idx="49">
                  <c:v>39202</c:v>
                </c:pt>
                <c:pt idx="50">
                  <c:v>39233</c:v>
                </c:pt>
                <c:pt idx="51">
                  <c:v>39263</c:v>
                </c:pt>
                <c:pt idx="52">
                  <c:v>39294</c:v>
                </c:pt>
                <c:pt idx="53">
                  <c:v>39325</c:v>
                </c:pt>
                <c:pt idx="54">
                  <c:v>39355</c:v>
                </c:pt>
                <c:pt idx="55">
                  <c:v>39386</c:v>
                </c:pt>
                <c:pt idx="56">
                  <c:v>39416</c:v>
                </c:pt>
                <c:pt idx="57">
                  <c:v>39447</c:v>
                </c:pt>
                <c:pt idx="58">
                  <c:v>39478</c:v>
                </c:pt>
                <c:pt idx="59">
                  <c:v>39507</c:v>
                </c:pt>
                <c:pt idx="60">
                  <c:v>39538</c:v>
                </c:pt>
                <c:pt idx="61">
                  <c:v>39568</c:v>
                </c:pt>
                <c:pt idx="62">
                  <c:v>39599</c:v>
                </c:pt>
                <c:pt idx="63">
                  <c:v>39629</c:v>
                </c:pt>
                <c:pt idx="64">
                  <c:v>39660</c:v>
                </c:pt>
                <c:pt idx="65">
                  <c:v>39691</c:v>
                </c:pt>
                <c:pt idx="66">
                  <c:v>39721</c:v>
                </c:pt>
                <c:pt idx="67">
                  <c:v>39752</c:v>
                </c:pt>
                <c:pt idx="68">
                  <c:v>39782</c:v>
                </c:pt>
                <c:pt idx="69">
                  <c:v>39813</c:v>
                </c:pt>
                <c:pt idx="70">
                  <c:v>39844</c:v>
                </c:pt>
                <c:pt idx="71">
                  <c:v>39872</c:v>
                </c:pt>
                <c:pt idx="72">
                  <c:v>39903</c:v>
                </c:pt>
                <c:pt idx="73">
                  <c:v>39933</c:v>
                </c:pt>
                <c:pt idx="74">
                  <c:v>39964</c:v>
                </c:pt>
                <c:pt idx="75">
                  <c:v>39994</c:v>
                </c:pt>
                <c:pt idx="76">
                  <c:v>40025</c:v>
                </c:pt>
                <c:pt idx="77">
                  <c:v>40056</c:v>
                </c:pt>
                <c:pt idx="78">
                  <c:v>40086</c:v>
                </c:pt>
                <c:pt idx="79">
                  <c:v>40117</c:v>
                </c:pt>
                <c:pt idx="80">
                  <c:v>40147</c:v>
                </c:pt>
                <c:pt idx="81">
                  <c:v>40178</c:v>
                </c:pt>
                <c:pt idx="82">
                  <c:v>40209</c:v>
                </c:pt>
                <c:pt idx="83">
                  <c:v>40237</c:v>
                </c:pt>
                <c:pt idx="84">
                  <c:v>40268</c:v>
                </c:pt>
                <c:pt idx="85">
                  <c:v>40298</c:v>
                </c:pt>
                <c:pt idx="86">
                  <c:v>40329</c:v>
                </c:pt>
                <c:pt idx="87">
                  <c:v>40359</c:v>
                </c:pt>
                <c:pt idx="88">
                  <c:v>40390</c:v>
                </c:pt>
                <c:pt idx="89">
                  <c:v>40421</c:v>
                </c:pt>
                <c:pt idx="90">
                  <c:v>40451</c:v>
                </c:pt>
                <c:pt idx="91">
                  <c:v>40482</c:v>
                </c:pt>
                <c:pt idx="92">
                  <c:v>40512</c:v>
                </c:pt>
                <c:pt idx="93">
                  <c:v>40543</c:v>
                </c:pt>
                <c:pt idx="94">
                  <c:v>40574</c:v>
                </c:pt>
                <c:pt idx="95">
                  <c:v>40602</c:v>
                </c:pt>
                <c:pt idx="96">
                  <c:v>40633</c:v>
                </c:pt>
                <c:pt idx="97">
                  <c:v>40663</c:v>
                </c:pt>
                <c:pt idx="98">
                  <c:v>40694</c:v>
                </c:pt>
                <c:pt idx="99">
                  <c:v>40724</c:v>
                </c:pt>
                <c:pt idx="100">
                  <c:v>40755</c:v>
                </c:pt>
                <c:pt idx="101">
                  <c:v>40786</c:v>
                </c:pt>
                <c:pt idx="102">
                  <c:v>40816</c:v>
                </c:pt>
                <c:pt idx="103">
                  <c:v>40847</c:v>
                </c:pt>
                <c:pt idx="104">
                  <c:v>40877</c:v>
                </c:pt>
                <c:pt idx="105">
                  <c:v>40908</c:v>
                </c:pt>
                <c:pt idx="106">
                  <c:v>40939</c:v>
                </c:pt>
                <c:pt idx="107">
                  <c:v>40968</c:v>
                </c:pt>
                <c:pt idx="108">
                  <c:v>40999</c:v>
                </c:pt>
                <c:pt idx="109">
                  <c:v>41029</c:v>
                </c:pt>
                <c:pt idx="110">
                  <c:v>41060</c:v>
                </c:pt>
                <c:pt idx="111">
                  <c:v>41090</c:v>
                </c:pt>
                <c:pt idx="112">
                  <c:v>41121</c:v>
                </c:pt>
                <c:pt idx="113">
                  <c:v>41152</c:v>
                </c:pt>
                <c:pt idx="114">
                  <c:v>41182</c:v>
                </c:pt>
                <c:pt idx="115">
                  <c:v>41213</c:v>
                </c:pt>
                <c:pt idx="116">
                  <c:v>41243</c:v>
                </c:pt>
                <c:pt idx="117">
                  <c:v>41274</c:v>
                </c:pt>
                <c:pt idx="118">
                  <c:v>41305</c:v>
                </c:pt>
                <c:pt idx="119">
                  <c:v>41333</c:v>
                </c:pt>
                <c:pt idx="120">
                  <c:v>41364</c:v>
                </c:pt>
                <c:pt idx="121">
                  <c:v>41394</c:v>
                </c:pt>
                <c:pt idx="122">
                  <c:v>41425</c:v>
                </c:pt>
                <c:pt idx="123">
                  <c:v>41455</c:v>
                </c:pt>
                <c:pt idx="124">
                  <c:v>41486</c:v>
                </c:pt>
                <c:pt idx="125">
                  <c:v>41517</c:v>
                </c:pt>
                <c:pt idx="126">
                  <c:v>41547</c:v>
                </c:pt>
                <c:pt idx="127">
                  <c:v>41578</c:v>
                </c:pt>
                <c:pt idx="128">
                  <c:v>41608</c:v>
                </c:pt>
                <c:pt idx="129">
                  <c:v>41639</c:v>
                </c:pt>
                <c:pt idx="130">
                  <c:v>41670</c:v>
                </c:pt>
                <c:pt idx="131">
                  <c:v>41698</c:v>
                </c:pt>
                <c:pt idx="132">
                  <c:v>41729</c:v>
                </c:pt>
                <c:pt idx="133">
                  <c:v>41759</c:v>
                </c:pt>
                <c:pt idx="134">
                  <c:v>41790</c:v>
                </c:pt>
                <c:pt idx="135">
                  <c:v>41820</c:v>
                </c:pt>
                <c:pt idx="136">
                  <c:v>41851</c:v>
                </c:pt>
                <c:pt idx="137">
                  <c:v>41882</c:v>
                </c:pt>
                <c:pt idx="138">
                  <c:v>41912</c:v>
                </c:pt>
                <c:pt idx="139">
                  <c:v>41943</c:v>
                </c:pt>
                <c:pt idx="140">
                  <c:v>41973</c:v>
                </c:pt>
                <c:pt idx="141">
                  <c:v>42004</c:v>
                </c:pt>
                <c:pt idx="142">
                  <c:v>42035</c:v>
                </c:pt>
                <c:pt idx="143">
                  <c:v>42063</c:v>
                </c:pt>
                <c:pt idx="144">
                  <c:v>42094</c:v>
                </c:pt>
                <c:pt idx="145">
                  <c:v>42124</c:v>
                </c:pt>
                <c:pt idx="146">
                  <c:v>42155</c:v>
                </c:pt>
                <c:pt idx="147">
                  <c:v>42185</c:v>
                </c:pt>
                <c:pt idx="148">
                  <c:v>42216</c:v>
                </c:pt>
                <c:pt idx="149">
                  <c:v>42247</c:v>
                </c:pt>
                <c:pt idx="150">
                  <c:v>42277</c:v>
                </c:pt>
                <c:pt idx="151">
                  <c:v>42308</c:v>
                </c:pt>
                <c:pt idx="152">
                  <c:v>42338</c:v>
                </c:pt>
                <c:pt idx="153">
                  <c:v>42369</c:v>
                </c:pt>
                <c:pt idx="154">
                  <c:v>42400</c:v>
                </c:pt>
                <c:pt idx="155">
                  <c:v>42429</c:v>
                </c:pt>
                <c:pt idx="156">
                  <c:v>42460</c:v>
                </c:pt>
                <c:pt idx="157">
                  <c:v>42490</c:v>
                </c:pt>
                <c:pt idx="158">
                  <c:v>42521</c:v>
                </c:pt>
                <c:pt idx="159">
                  <c:v>42551</c:v>
                </c:pt>
                <c:pt idx="160">
                  <c:v>42582</c:v>
                </c:pt>
                <c:pt idx="161">
                  <c:v>42613</c:v>
                </c:pt>
                <c:pt idx="162">
                  <c:v>42643</c:v>
                </c:pt>
                <c:pt idx="163">
                  <c:v>42674</c:v>
                </c:pt>
                <c:pt idx="164">
                  <c:v>42704</c:v>
                </c:pt>
                <c:pt idx="165">
                  <c:v>42735</c:v>
                </c:pt>
                <c:pt idx="166">
                  <c:v>42766</c:v>
                </c:pt>
                <c:pt idx="167">
                  <c:v>42794</c:v>
                </c:pt>
                <c:pt idx="168">
                  <c:v>42825</c:v>
                </c:pt>
                <c:pt idx="169">
                  <c:v>42855</c:v>
                </c:pt>
                <c:pt idx="170">
                  <c:v>42886</c:v>
                </c:pt>
                <c:pt idx="171">
                  <c:v>42916</c:v>
                </c:pt>
                <c:pt idx="172">
                  <c:v>42947</c:v>
                </c:pt>
                <c:pt idx="173">
                  <c:v>42978</c:v>
                </c:pt>
                <c:pt idx="174">
                  <c:v>43008</c:v>
                </c:pt>
                <c:pt idx="175">
                  <c:v>43039</c:v>
                </c:pt>
                <c:pt idx="176">
                  <c:v>43069</c:v>
                </c:pt>
                <c:pt idx="177">
                  <c:v>43100</c:v>
                </c:pt>
                <c:pt idx="178">
                  <c:v>43131</c:v>
                </c:pt>
                <c:pt idx="179">
                  <c:v>43159</c:v>
                </c:pt>
                <c:pt idx="180">
                  <c:v>43190</c:v>
                </c:pt>
                <c:pt idx="181">
                  <c:v>43220</c:v>
                </c:pt>
                <c:pt idx="182">
                  <c:v>43251</c:v>
                </c:pt>
                <c:pt idx="183">
                  <c:v>43281</c:v>
                </c:pt>
                <c:pt idx="184">
                  <c:v>43312</c:v>
                </c:pt>
                <c:pt idx="185">
                  <c:v>43343</c:v>
                </c:pt>
                <c:pt idx="186">
                  <c:v>43373</c:v>
                </c:pt>
                <c:pt idx="187">
                  <c:v>43404</c:v>
                </c:pt>
                <c:pt idx="188">
                  <c:v>43434</c:v>
                </c:pt>
                <c:pt idx="189">
                  <c:v>43465</c:v>
                </c:pt>
                <c:pt idx="190">
                  <c:v>43496</c:v>
                </c:pt>
                <c:pt idx="191">
                  <c:v>43524</c:v>
                </c:pt>
                <c:pt idx="192">
                  <c:v>43555</c:v>
                </c:pt>
                <c:pt idx="193">
                  <c:v>43585</c:v>
                </c:pt>
                <c:pt idx="194">
                  <c:v>43616</c:v>
                </c:pt>
                <c:pt idx="195">
                  <c:v>43646</c:v>
                </c:pt>
                <c:pt idx="196">
                  <c:v>43677</c:v>
                </c:pt>
                <c:pt idx="197">
                  <c:v>43708</c:v>
                </c:pt>
                <c:pt idx="198">
                  <c:v>43738</c:v>
                </c:pt>
                <c:pt idx="199">
                  <c:v>43769</c:v>
                </c:pt>
                <c:pt idx="200">
                  <c:v>43799</c:v>
                </c:pt>
                <c:pt idx="201">
                  <c:v>43830</c:v>
                </c:pt>
                <c:pt idx="202">
                  <c:v>43861</c:v>
                </c:pt>
                <c:pt idx="203">
                  <c:v>43890</c:v>
                </c:pt>
                <c:pt idx="204">
                  <c:v>43921</c:v>
                </c:pt>
                <c:pt idx="205">
                  <c:v>43951</c:v>
                </c:pt>
                <c:pt idx="206">
                  <c:v>43982</c:v>
                </c:pt>
                <c:pt idx="207">
                  <c:v>44012</c:v>
                </c:pt>
                <c:pt idx="208">
                  <c:v>44043</c:v>
                </c:pt>
                <c:pt idx="209">
                  <c:v>44074</c:v>
                </c:pt>
                <c:pt idx="210">
                  <c:v>44104</c:v>
                </c:pt>
                <c:pt idx="211">
                  <c:v>44135</c:v>
                </c:pt>
                <c:pt idx="212">
                  <c:v>44165</c:v>
                </c:pt>
                <c:pt idx="213">
                  <c:v>44196</c:v>
                </c:pt>
                <c:pt idx="214">
                  <c:v>44227</c:v>
                </c:pt>
                <c:pt idx="215">
                  <c:v>44255</c:v>
                </c:pt>
                <c:pt idx="216">
                  <c:v>44286</c:v>
                </c:pt>
                <c:pt idx="217">
                  <c:v>44316</c:v>
                </c:pt>
                <c:pt idx="218">
                  <c:v>44347</c:v>
                </c:pt>
                <c:pt idx="219">
                  <c:v>44377</c:v>
                </c:pt>
                <c:pt idx="220">
                  <c:v>44408</c:v>
                </c:pt>
                <c:pt idx="221">
                  <c:v>44439</c:v>
                </c:pt>
                <c:pt idx="222">
                  <c:v>44469</c:v>
                </c:pt>
                <c:pt idx="223">
                  <c:v>44500</c:v>
                </c:pt>
                <c:pt idx="224">
                  <c:v>44530</c:v>
                </c:pt>
                <c:pt idx="225">
                  <c:v>44561</c:v>
                </c:pt>
                <c:pt idx="226">
                  <c:v>44592</c:v>
                </c:pt>
                <c:pt idx="227">
                  <c:v>44620</c:v>
                </c:pt>
                <c:pt idx="228">
                  <c:v>44651</c:v>
                </c:pt>
                <c:pt idx="229">
                  <c:v>44681</c:v>
                </c:pt>
                <c:pt idx="230">
                  <c:v>44712</c:v>
                </c:pt>
                <c:pt idx="231">
                  <c:v>44742</c:v>
                </c:pt>
                <c:pt idx="232">
                  <c:v>44773</c:v>
                </c:pt>
                <c:pt idx="233">
                  <c:v>44804</c:v>
                </c:pt>
                <c:pt idx="234">
                  <c:v>44834</c:v>
                </c:pt>
                <c:pt idx="235">
                  <c:v>44865</c:v>
                </c:pt>
                <c:pt idx="236">
                  <c:v>44895</c:v>
                </c:pt>
                <c:pt idx="237">
                  <c:v>44926</c:v>
                </c:pt>
                <c:pt idx="238">
                  <c:v>44957</c:v>
                </c:pt>
                <c:pt idx="239">
                  <c:v>44985</c:v>
                </c:pt>
              </c:numCache>
            </c:numRef>
          </c:cat>
          <c:val>
            <c:numRef>
              <c:f>'Graph-lending and CFCI'!$C$4:$C$244</c:f>
              <c:numCache>
                <c:formatCode>General</c:formatCode>
                <c:ptCount val="241"/>
                <c:pt idx="0">
                  <c:v>4.8</c:v>
                </c:pt>
                <c:pt idx="1">
                  <c:v>5.0999999999999996</c:v>
                </c:pt>
                <c:pt idx="2">
                  <c:v>5.2</c:v>
                </c:pt>
                <c:pt idx="3">
                  <c:v>5.0999999999999996</c:v>
                </c:pt>
                <c:pt idx="4">
                  <c:v>5.5</c:v>
                </c:pt>
                <c:pt idx="5">
                  <c:v>5.5</c:v>
                </c:pt>
                <c:pt idx="6">
                  <c:v>5.4</c:v>
                </c:pt>
                <c:pt idx="7">
                  <c:v>5.3</c:v>
                </c:pt>
                <c:pt idx="8">
                  <c:v>5.9</c:v>
                </c:pt>
                <c:pt idx="9">
                  <c:v>5.8</c:v>
                </c:pt>
                <c:pt idx="10">
                  <c:v>5.7</c:v>
                </c:pt>
                <c:pt idx="11">
                  <c:v>5.7</c:v>
                </c:pt>
                <c:pt idx="12">
                  <c:v>5.8</c:v>
                </c:pt>
                <c:pt idx="13">
                  <c:v>5.9</c:v>
                </c:pt>
                <c:pt idx="14">
                  <c:v>5.9</c:v>
                </c:pt>
                <c:pt idx="15">
                  <c:v>6.2</c:v>
                </c:pt>
                <c:pt idx="16">
                  <c:v>6.3</c:v>
                </c:pt>
                <c:pt idx="17">
                  <c:v>6</c:v>
                </c:pt>
                <c:pt idx="18">
                  <c:v>6.2</c:v>
                </c:pt>
                <c:pt idx="19">
                  <c:v>6.5</c:v>
                </c:pt>
                <c:pt idx="20">
                  <c:v>6.7</c:v>
                </c:pt>
                <c:pt idx="21">
                  <c:v>7</c:v>
                </c:pt>
                <c:pt idx="22">
                  <c:v>7.3</c:v>
                </c:pt>
                <c:pt idx="23">
                  <c:v>7.4</c:v>
                </c:pt>
                <c:pt idx="24">
                  <c:v>7.4</c:v>
                </c:pt>
                <c:pt idx="25">
                  <c:v>7.7</c:v>
                </c:pt>
                <c:pt idx="26">
                  <c:v>7.9</c:v>
                </c:pt>
                <c:pt idx="27">
                  <c:v>8.1999999999999993</c:v>
                </c:pt>
                <c:pt idx="28">
                  <c:v>8.5</c:v>
                </c:pt>
                <c:pt idx="29">
                  <c:v>8.6999999999999993</c:v>
                </c:pt>
                <c:pt idx="30">
                  <c:v>9.1</c:v>
                </c:pt>
                <c:pt idx="31">
                  <c:v>9.4</c:v>
                </c:pt>
                <c:pt idx="32">
                  <c:v>9.5</c:v>
                </c:pt>
                <c:pt idx="33">
                  <c:v>9.6</c:v>
                </c:pt>
                <c:pt idx="34">
                  <c:v>10.1</c:v>
                </c:pt>
                <c:pt idx="35">
                  <c:v>10.9</c:v>
                </c:pt>
                <c:pt idx="36">
                  <c:v>11.6</c:v>
                </c:pt>
                <c:pt idx="37">
                  <c:v>11.9</c:v>
                </c:pt>
                <c:pt idx="38">
                  <c:v>12</c:v>
                </c:pt>
                <c:pt idx="39">
                  <c:v>11.6</c:v>
                </c:pt>
                <c:pt idx="40">
                  <c:v>11.9</c:v>
                </c:pt>
                <c:pt idx="41">
                  <c:v>12</c:v>
                </c:pt>
                <c:pt idx="42">
                  <c:v>12.2</c:v>
                </c:pt>
                <c:pt idx="43">
                  <c:v>12.1</c:v>
                </c:pt>
                <c:pt idx="44">
                  <c:v>12</c:v>
                </c:pt>
                <c:pt idx="45">
                  <c:v>11.6</c:v>
                </c:pt>
                <c:pt idx="46">
                  <c:v>11.4</c:v>
                </c:pt>
                <c:pt idx="47">
                  <c:v>10.9</c:v>
                </c:pt>
                <c:pt idx="48">
                  <c:v>11</c:v>
                </c:pt>
                <c:pt idx="49">
                  <c:v>10.9</c:v>
                </c:pt>
                <c:pt idx="50">
                  <c:v>11</c:v>
                </c:pt>
                <c:pt idx="51">
                  <c:v>11.6</c:v>
                </c:pt>
                <c:pt idx="52">
                  <c:v>11.7</c:v>
                </c:pt>
                <c:pt idx="53">
                  <c:v>11.9</c:v>
                </c:pt>
                <c:pt idx="54">
                  <c:v>11.7</c:v>
                </c:pt>
                <c:pt idx="55">
                  <c:v>12.5</c:v>
                </c:pt>
                <c:pt idx="56">
                  <c:v>12.3</c:v>
                </c:pt>
                <c:pt idx="57">
                  <c:v>13.2</c:v>
                </c:pt>
                <c:pt idx="58">
                  <c:v>13.2</c:v>
                </c:pt>
                <c:pt idx="59">
                  <c:v>13.1</c:v>
                </c:pt>
                <c:pt idx="60">
                  <c:v>12.9</c:v>
                </c:pt>
                <c:pt idx="61">
                  <c:v>12.8</c:v>
                </c:pt>
                <c:pt idx="62">
                  <c:v>12.7</c:v>
                </c:pt>
                <c:pt idx="63">
                  <c:v>11.9</c:v>
                </c:pt>
                <c:pt idx="64">
                  <c:v>11.6</c:v>
                </c:pt>
                <c:pt idx="65">
                  <c:v>11.5</c:v>
                </c:pt>
                <c:pt idx="66">
                  <c:v>10.8</c:v>
                </c:pt>
                <c:pt idx="67">
                  <c:v>9.4</c:v>
                </c:pt>
                <c:pt idx="68">
                  <c:v>9</c:v>
                </c:pt>
                <c:pt idx="69">
                  <c:v>7.8</c:v>
                </c:pt>
                <c:pt idx="70">
                  <c:v>7.1</c:v>
                </c:pt>
                <c:pt idx="71">
                  <c:v>6.4</c:v>
                </c:pt>
                <c:pt idx="72">
                  <c:v>5.2</c:v>
                </c:pt>
                <c:pt idx="73">
                  <c:v>4.2</c:v>
                </c:pt>
                <c:pt idx="74">
                  <c:v>3.6</c:v>
                </c:pt>
                <c:pt idx="75">
                  <c:v>3.4</c:v>
                </c:pt>
                <c:pt idx="76">
                  <c:v>2.2999999999999998</c:v>
                </c:pt>
                <c:pt idx="77">
                  <c:v>1.5</c:v>
                </c:pt>
                <c:pt idx="78">
                  <c:v>1.4</c:v>
                </c:pt>
                <c:pt idx="79">
                  <c:v>1</c:v>
                </c:pt>
                <c:pt idx="80">
                  <c:v>0.7</c:v>
                </c:pt>
                <c:pt idx="81">
                  <c:v>0.7</c:v>
                </c:pt>
                <c:pt idx="82">
                  <c:v>0.2</c:v>
                </c:pt>
                <c:pt idx="83">
                  <c:v>0.2</c:v>
                </c:pt>
                <c:pt idx="84">
                  <c:v>0.2</c:v>
                </c:pt>
                <c:pt idx="85">
                  <c:v>0.4</c:v>
                </c:pt>
                <c:pt idx="86">
                  <c:v>0.1</c:v>
                </c:pt>
                <c:pt idx="87">
                  <c:v>0</c:v>
                </c:pt>
                <c:pt idx="88">
                  <c:v>0.6</c:v>
                </c:pt>
                <c:pt idx="89">
                  <c:v>1</c:v>
                </c:pt>
                <c:pt idx="90">
                  <c:v>0.9</c:v>
                </c:pt>
                <c:pt idx="91">
                  <c:v>1.1000000000000001</c:v>
                </c:pt>
                <c:pt idx="92">
                  <c:v>1.5</c:v>
                </c:pt>
                <c:pt idx="93">
                  <c:v>1.5</c:v>
                </c:pt>
                <c:pt idx="94">
                  <c:v>1.9</c:v>
                </c:pt>
                <c:pt idx="95">
                  <c:v>2</c:v>
                </c:pt>
                <c:pt idx="96">
                  <c:v>2</c:v>
                </c:pt>
                <c:pt idx="97">
                  <c:v>2.1</c:v>
                </c:pt>
                <c:pt idx="98">
                  <c:v>2.2000000000000002</c:v>
                </c:pt>
                <c:pt idx="99">
                  <c:v>2</c:v>
                </c:pt>
                <c:pt idx="100">
                  <c:v>1.7</c:v>
                </c:pt>
                <c:pt idx="101">
                  <c:v>1.5</c:v>
                </c:pt>
                <c:pt idx="102">
                  <c:v>1.3</c:v>
                </c:pt>
                <c:pt idx="103">
                  <c:v>1.6</c:v>
                </c:pt>
                <c:pt idx="104">
                  <c:v>0.9</c:v>
                </c:pt>
                <c:pt idx="105">
                  <c:v>0.4</c:v>
                </c:pt>
                <c:pt idx="106">
                  <c:v>0.4</c:v>
                </c:pt>
                <c:pt idx="107">
                  <c:v>0.2</c:v>
                </c:pt>
                <c:pt idx="108">
                  <c:v>0.1</c:v>
                </c:pt>
                <c:pt idx="109">
                  <c:v>-0.2</c:v>
                </c:pt>
                <c:pt idx="110">
                  <c:v>-0.4</c:v>
                </c:pt>
                <c:pt idx="111">
                  <c:v>-0.6</c:v>
                </c:pt>
                <c:pt idx="112">
                  <c:v>-0.9</c:v>
                </c:pt>
                <c:pt idx="113">
                  <c:v>-1.2</c:v>
                </c:pt>
                <c:pt idx="114">
                  <c:v>-1.2</c:v>
                </c:pt>
                <c:pt idx="115">
                  <c:v>-1.5</c:v>
                </c:pt>
                <c:pt idx="116">
                  <c:v>-1.5</c:v>
                </c:pt>
                <c:pt idx="117">
                  <c:v>-0.7</c:v>
                </c:pt>
                <c:pt idx="118">
                  <c:v>-1.1000000000000001</c:v>
                </c:pt>
                <c:pt idx="119">
                  <c:v>-1.1000000000000001</c:v>
                </c:pt>
                <c:pt idx="120">
                  <c:v>-0.9</c:v>
                </c:pt>
                <c:pt idx="121">
                  <c:v>-0.9</c:v>
                </c:pt>
                <c:pt idx="122">
                  <c:v>-1</c:v>
                </c:pt>
                <c:pt idx="123">
                  <c:v>-1.1000000000000001</c:v>
                </c:pt>
                <c:pt idx="124">
                  <c:v>-1.2</c:v>
                </c:pt>
                <c:pt idx="125">
                  <c:v>-1.2</c:v>
                </c:pt>
                <c:pt idx="126">
                  <c:v>-1.2</c:v>
                </c:pt>
                <c:pt idx="127">
                  <c:v>-1.4</c:v>
                </c:pt>
                <c:pt idx="128">
                  <c:v>-1.5</c:v>
                </c:pt>
                <c:pt idx="129">
                  <c:v>-2.2999999999999998</c:v>
                </c:pt>
                <c:pt idx="130">
                  <c:v>-2.2999999999999998</c:v>
                </c:pt>
                <c:pt idx="131">
                  <c:v>-2.2999999999999998</c:v>
                </c:pt>
                <c:pt idx="132">
                  <c:v>-2.5</c:v>
                </c:pt>
                <c:pt idx="133">
                  <c:v>-2.5</c:v>
                </c:pt>
                <c:pt idx="134">
                  <c:v>-2.6</c:v>
                </c:pt>
                <c:pt idx="135">
                  <c:v>-2.2999999999999998</c:v>
                </c:pt>
                <c:pt idx="136">
                  <c:v>-2</c:v>
                </c:pt>
                <c:pt idx="137">
                  <c:v>-2</c:v>
                </c:pt>
                <c:pt idx="138">
                  <c:v>-1.9</c:v>
                </c:pt>
                <c:pt idx="139">
                  <c:v>-1.6</c:v>
                </c:pt>
                <c:pt idx="140">
                  <c:v>-1.4</c:v>
                </c:pt>
                <c:pt idx="141">
                  <c:v>-0.8</c:v>
                </c:pt>
                <c:pt idx="142">
                  <c:v>-0.8</c:v>
                </c:pt>
                <c:pt idx="143">
                  <c:v>-0.6</c:v>
                </c:pt>
                <c:pt idx="144">
                  <c:v>-0.4</c:v>
                </c:pt>
                <c:pt idx="145">
                  <c:v>-0.1</c:v>
                </c:pt>
                <c:pt idx="146">
                  <c:v>0.2</c:v>
                </c:pt>
                <c:pt idx="147">
                  <c:v>0</c:v>
                </c:pt>
                <c:pt idx="148">
                  <c:v>0.6</c:v>
                </c:pt>
                <c:pt idx="149">
                  <c:v>0.9</c:v>
                </c:pt>
                <c:pt idx="150">
                  <c:v>0.6</c:v>
                </c:pt>
                <c:pt idx="151">
                  <c:v>0.7</c:v>
                </c:pt>
                <c:pt idx="152">
                  <c:v>0.9</c:v>
                </c:pt>
                <c:pt idx="153">
                  <c:v>0.7</c:v>
                </c:pt>
                <c:pt idx="154">
                  <c:v>1</c:v>
                </c:pt>
                <c:pt idx="155">
                  <c:v>1.3</c:v>
                </c:pt>
                <c:pt idx="156">
                  <c:v>1.2</c:v>
                </c:pt>
                <c:pt idx="157">
                  <c:v>1.3</c:v>
                </c:pt>
                <c:pt idx="158">
                  <c:v>1.4</c:v>
                </c:pt>
                <c:pt idx="159">
                  <c:v>1.5</c:v>
                </c:pt>
                <c:pt idx="160">
                  <c:v>1.4</c:v>
                </c:pt>
                <c:pt idx="161">
                  <c:v>1.6</c:v>
                </c:pt>
                <c:pt idx="162">
                  <c:v>2</c:v>
                </c:pt>
                <c:pt idx="163">
                  <c:v>2.2999999999999998</c:v>
                </c:pt>
                <c:pt idx="164">
                  <c:v>2.4</c:v>
                </c:pt>
                <c:pt idx="165">
                  <c:v>2.5</c:v>
                </c:pt>
                <c:pt idx="166">
                  <c:v>2.7</c:v>
                </c:pt>
                <c:pt idx="167">
                  <c:v>2.6</c:v>
                </c:pt>
                <c:pt idx="168">
                  <c:v>3.1</c:v>
                </c:pt>
                <c:pt idx="169">
                  <c:v>2.9</c:v>
                </c:pt>
                <c:pt idx="170">
                  <c:v>2.9</c:v>
                </c:pt>
                <c:pt idx="171">
                  <c:v>3.1</c:v>
                </c:pt>
                <c:pt idx="172">
                  <c:v>3</c:v>
                </c:pt>
                <c:pt idx="173">
                  <c:v>2.8</c:v>
                </c:pt>
                <c:pt idx="174">
                  <c:v>2.8</c:v>
                </c:pt>
                <c:pt idx="175">
                  <c:v>2.7</c:v>
                </c:pt>
                <c:pt idx="176">
                  <c:v>2.8</c:v>
                </c:pt>
                <c:pt idx="177">
                  <c:v>2.8</c:v>
                </c:pt>
                <c:pt idx="178">
                  <c:v>3.1</c:v>
                </c:pt>
                <c:pt idx="179">
                  <c:v>2.9</c:v>
                </c:pt>
                <c:pt idx="180">
                  <c:v>2.6</c:v>
                </c:pt>
                <c:pt idx="181">
                  <c:v>3</c:v>
                </c:pt>
                <c:pt idx="182">
                  <c:v>3.2</c:v>
                </c:pt>
                <c:pt idx="183">
                  <c:v>2.9</c:v>
                </c:pt>
                <c:pt idx="184">
                  <c:v>3</c:v>
                </c:pt>
                <c:pt idx="185">
                  <c:v>3.1</c:v>
                </c:pt>
                <c:pt idx="186">
                  <c:v>3.1</c:v>
                </c:pt>
                <c:pt idx="187">
                  <c:v>3.1</c:v>
                </c:pt>
                <c:pt idx="188">
                  <c:v>3</c:v>
                </c:pt>
                <c:pt idx="189">
                  <c:v>2.8</c:v>
                </c:pt>
                <c:pt idx="190">
                  <c:v>2.5</c:v>
                </c:pt>
                <c:pt idx="191">
                  <c:v>2.8</c:v>
                </c:pt>
                <c:pt idx="192">
                  <c:v>2.8</c:v>
                </c:pt>
                <c:pt idx="193">
                  <c:v>2.7</c:v>
                </c:pt>
                <c:pt idx="194">
                  <c:v>2.6</c:v>
                </c:pt>
                <c:pt idx="195">
                  <c:v>3</c:v>
                </c:pt>
                <c:pt idx="196">
                  <c:v>2.9</c:v>
                </c:pt>
                <c:pt idx="197">
                  <c:v>3.1</c:v>
                </c:pt>
                <c:pt idx="198">
                  <c:v>3.2</c:v>
                </c:pt>
                <c:pt idx="199">
                  <c:v>3.2</c:v>
                </c:pt>
                <c:pt idx="200">
                  <c:v>3.2</c:v>
                </c:pt>
                <c:pt idx="201">
                  <c:v>3.3</c:v>
                </c:pt>
                <c:pt idx="202">
                  <c:v>3.4</c:v>
                </c:pt>
                <c:pt idx="203">
                  <c:v>3.4</c:v>
                </c:pt>
                <c:pt idx="204">
                  <c:v>4.3</c:v>
                </c:pt>
                <c:pt idx="205">
                  <c:v>4.5</c:v>
                </c:pt>
                <c:pt idx="206">
                  <c:v>5</c:v>
                </c:pt>
                <c:pt idx="207">
                  <c:v>4.8</c:v>
                </c:pt>
                <c:pt idx="208">
                  <c:v>5</c:v>
                </c:pt>
                <c:pt idx="209">
                  <c:v>5.0999999999999996</c:v>
                </c:pt>
                <c:pt idx="210">
                  <c:v>5</c:v>
                </c:pt>
                <c:pt idx="211">
                  <c:v>4.9000000000000004</c:v>
                </c:pt>
                <c:pt idx="212">
                  <c:v>5</c:v>
                </c:pt>
                <c:pt idx="213">
                  <c:v>5.3</c:v>
                </c:pt>
                <c:pt idx="214">
                  <c:v>5.0999999999999996</c:v>
                </c:pt>
                <c:pt idx="215">
                  <c:v>5</c:v>
                </c:pt>
                <c:pt idx="216">
                  <c:v>4.5999999999999996</c:v>
                </c:pt>
                <c:pt idx="217">
                  <c:v>4</c:v>
                </c:pt>
                <c:pt idx="218">
                  <c:v>3.5</c:v>
                </c:pt>
                <c:pt idx="219">
                  <c:v>3.6</c:v>
                </c:pt>
                <c:pt idx="220">
                  <c:v>3.4</c:v>
                </c:pt>
                <c:pt idx="221">
                  <c:v>3.2</c:v>
                </c:pt>
                <c:pt idx="222">
                  <c:v>3.4</c:v>
                </c:pt>
                <c:pt idx="223">
                  <c:v>3.7</c:v>
                </c:pt>
                <c:pt idx="224">
                  <c:v>3.7</c:v>
                </c:pt>
                <c:pt idx="225">
                  <c:v>3.9</c:v>
                </c:pt>
                <c:pt idx="226">
                  <c:v>4.3</c:v>
                </c:pt>
                <c:pt idx="227">
                  <c:v>4.3</c:v>
                </c:pt>
                <c:pt idx="228">
                  <c:v>4.2</c:v>
                </c:pt>
                <c:pt idx="229">
                  <c:v>4.7</c:v>
                </c:pt>
                <c:pt idx="230">
                  <c:v>4.8</c:v>
                </c:pt>
                <c:pt idx="231">
                  <c:v>5.2</c:v>
                </c:pt>
                <c:pt idx="232">
                  <c:v>5.2</c:v>
                </c:pt>
                <c:pt idx="233">
                  <c:v>5.6</c:v>
                </c:pt>
                <c:pt idx="234">
                  <c:v>5.8</c:v>
                </c:pt>
                <c:pt idx="235">
                  <c:v>5.2</c:v>
                </c:pt>
                <c:pt idx="236">
                  <c:v>5.0999999999999996</c:v>
                </c:pt>
                <c:pt idx="237">
                  <c:v>4.3</c:v>
                </c:pt>
                <c:pt idx="238">
                  <c:v>3.8</c:v>
                </c:pt>
                <c:pt idx="239">
                  <c:v>3.3</c:v>
                </c:pt>
                <c:pt idx="240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1F-4FB3-BD21-779FCEE1B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0186752"/>
        <c:axId val="1210194656"/>
      </c:lineChart>
      <c:dateAx>
        <c:axId val="59754639"/>
        <c:scaling>
          <c:orientation val="minMax"/>
          <c:min val="41974"/>
        </c:scaling>
        <c:delete val="0"/>
        <c:axPos val="b"/>
        <c:numFmt formatCode="mmm\-yy" sourceLinked="0"/>
        <c:majorTickMark val="in"/>
        <c:minorTickMark val="none"/>
        <c:tickLblPos val="low"/>
        <c:spPr>
          <a:noFill/>
          <a:ln w="635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59755055"/>
        <c:crosses val="autoZero"/>
        <c:auto val="1"/>
        <c:lblOffset val="100"/>
        <c:baseTimeUnit val="months"/>
        <c:majorUnit val="24"/>
        <c:majorTimeUnit val="months"/>
      </c:dateAx>
      <c:valAx>
        <c:axId val="59755055"/>
        <c:scaling>
          <c:orientation val="minMax"/>
          <c:max val="4"/>
          <c:min val="1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 w="6350" cmpd="sng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59754639"/>
        <c:crosses val="autoZero"/>
        <c:crossBetween val="between"/>
        <c:majorUnit val="1"/>
      </c:valAx>
      <c:valAx>
        <c:axId val="1210194656"/>
        <c:scaling>
          <c:orientation val="minMax"/>
          <c:max val="8"/>
          <c:min val="-2"/>
        </c:scaling>
        <c:delete val="0"/>
        <c:axPos val="r"/>
        <c:numFmt formatCode="General" sourceLinked="1"/>
        <c:majorTickMark val="in"/>
        <c:minorTickMark val="none"/>
        <c:tickLblPos val="nextTo"/>
        <c:spPr>
          <a:noFill/>
          <a:ln w="6350" cmpd="sng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1210186752"/>
        <c:crosses val="max"/>
        <c:crossBetween val="between"/>
        <c:majorUnit val="2"/>
        <c:minorUnit val="2"/>
      </c:valAx>
      <c:dateAx>
        <c:axId val="1210186752"/>
        <c:scaling>
          <c:orientation val="minMax"/>
        </c:scaling>
        <c:delete val="1"/>
        <c:axPos val="b"/>
        <c:numFmt formatCode="yyyy/mm/dd" sourceLinked="1"/>
        <c:majorTickMark val="out"/>
        <c:minorTickMark val="none"/>
        <c:tickLblPos val="nextTo"/>
        <c:crossAx val="1210194656"/>
        <c:crosses val="autoZero"/>
        <c:auto val="1"/>
        <c:lblOffset val="100"/>
        <c:baseTimeUnit val="months"/>
      </c:date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ayout>
        <c:manualLayout>
          <c:xMode val="edge"/>
          <c:yMode val="edge"/>
          <c:x val="0"/>
          <c:y val="0.82091297615961556"/>
          <c:w val="1"/>
          <c:h val="8.5361467006729419E-2"/>
        </c:manualLayout>
      </c:layout>
      <c:overlay val="0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EC Square Sans Cond Pro"/>
              <a:ea typeface="EC Square Sans Cond Pro"/>
              <a:cs typeface="EC Square Sans Cond Pro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 sz="800">
          <a:solidFill>
            <a:sysClr val="windowText" lastClr="000000"/>
          </a:solidFill>
          <a:latin typeface="EC Square Sans Pro" panose="020B0506040000020004" pitchFamily="34" charset="0"/>
          <a:ea typeface="Times New Roman"/>
          <a:cs typeface="Times New Roman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39774853117965E-2"/>
          <c:y val="5.2827205795010573E-2"/>
          <c:w val="0.91976750963893894"/>
          <c:h val="0.68275959877816395"/>
        </c:manualLayout>
      </c:layout>
      <c:lineChart>
        <c:grouping val="standard"/>
        <c:varyColors val="0"/>
        <c:ser>
          <c:idx val="3"/>
          <c:order val="0"/>
          <c:tx>
            <c:strRef>
              <c:f>Sheet1!$S$14</c:f>
              <c:strCache>
                <c:ptCount val="1"/>
                <c:pt idx="0">
                  <c:v>SF 23 </c:v>
                </c:pt>
              </c:strCache>
            </c:strRef>
          </c:tx>
          <c:spPr>
            <a:ln w="28575" cap="rnd" cmpd="sng" algn="ctr">
              <a:solidFill>
                <a:srgbClr val="689E79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Sheet1!$I$2:$I$13</c:f>
              <c:numCache>
                <c:formatCode>m/d/yyyy</c:formatCode>
                <c:ptCount val="12"/>
                <c:pt idx="0">
                  <c:v>44621</c:v>
                </c:pt>
                <c:pt idx="1">
                  <c:v>44713</c:v>
                </c:pt>
                <c:pt idx="2">
                  <c:v>44805</c:v>
                </c:pt>
                <c:pt idx="3">
                  <c:v>44896</c:v>
                </c:pt>
                <c:pt idx="4">
                  <c:v>44986</c:v>
                </c:pt>
                <c:pt idx="5">
                  <c:v>45078</c:v>
                </c:pt>
                <c:pt idx="6">
                  <c:v>45170</c:v>
                </c:pt>
                <c:pt idx="7">
                  <c:v>45261</c:v>
                </c:pt>
                <c:pt idx="8">
                  <c:v>45352</c:v>
                </c:pt>
                <c:pt idx="9">
                  <c:v>45444</c:v>
                </c:pt>
                <c:pt idx="10">
                  <c:v>45536</c:v>
                </c:pt>
                <c:pt idx="11">
                  <c:v>45627</c:v>
                </c:pt>
              </c:numCache>
            </c:numRef>
          </c:cat>
          <c:val>
            <c:numRef>
              <c:f>Sheet1!$S$2:$S$13</c:f>
              <c:numCache>
                <c:formatCode>0.00</c:formatCode>
                <c:ptCount val="12"/>
                <c:pt idx="0">
                  <c:v>-0.52866666666666673</c:v>
                </c:pt>
                <c:pt idx="1">
                  <c:v>-0.35766666666666663</c:v>
                </c:pt>
                <c:pt idx="2">
                  <c:v>0.48099999999999993</c:v>
                </c:pt>
                <c:pt idx="3">
                  <c:v>1.7733333333333334</c:v>
                </c:pt>
                <c:pt idx="4">
                  <c:v>2.6320000000000001</c:v>
                </c:pt>
                <c:pt idx="5">
                  <c:v>3.1648666666666667</c:v>
                </c:pt>
                <c:pt idx="6">
                  <c:v>3.8011111111110978</c:v>
                </c:pt>
                <c:pt idx="7">
                  <c:v>3.724444444444444</c:v>
                </c:pt>
                <c:pt idx="8">
                  <c:v>3.5405555555555566</c:v>
                </c:pt>
                <c:pt idx="9">
                  <c:v>3.3344444444444434</c:v>
                </c:pt>
                <c:pt idx="10">
                  <c:v>3.1583333333333599</c:v>
                </c:pt>
                <c:pt idx="11">
                  <c:v>3.0366666666666902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CC-4462-925E-401202CEE0E0}"/>
            </c:ext>
          </c:extLst>
        </c:ser>
        <c:ser>
          <c:idx val="0"/>
          <c:order val="1"/>
          <c:tx>
            <c:strRef>
              <c:f>Sheet1!$M$1</c:f>
              <c:strCache>
                <c:ptCount val="1"/>
                <c:pt idx="0">
                  <c:v>WiF 23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ysDash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Sheet1!$I$2:$I$13</c:f>
              <c:numCache>
                <c:formatCode>m/d/yyyy</c:formatCode>
                <c:ptCount val="12"/>
                <c:pt idx="0">
                  <c:v>44621</c:v>
                </c:pt>
                <c:pt idx="1">
                  <c:v>44713</c:v>
                </c:pt>
                <c:pt idx="2">
                  <c:v>44805</c:v>
                </c:pt>
                <c:pt idx="3">
                  <c:v>44896</c:v>
                </c:pt>
                <c:pt idx="4">
                  <c:v>44986</c:v>
                </c:pt>
                <c:pt idx="5">
                  <c:v>45078</c:v>
                </c:pt>
                <c:pt idx="6">
                  <c:v>45170</c:v>
                </c:pt>
                <c:pt idx="7">
                  <c:v>45261</c:v>
                </c:pt>
                <c:pt idx="8">
                  <c:v>45352</c:v>
                </c:pt>
                <c:pt idx="9">
                  <c:v>45444</c:v>
                </c:pt>
                <c:pt idx="10">
                  <c:v>45536</c:v>
                </c:pt>
                <c:pt idx="11">
                  <c:v>45627</c:v>
                </c:pt>
              </c:numCache>
            </c:numRef>
          </c:cat>
          <c:val>
            <c:numRef>
              <c:f>Sheet1!$M$2:$M$13</c:f>
              <c:numCache>
                <c:formatCode>0.00</c:formatCode>
                <c:ptCount val="12"/>
                <c:pt idx="0">
                  <c:v>-0.52866666666666673</c:v>
                </c:pt>
                <c:pt idx="1">
                  <c:v>-0.35766666666666663</c:v>
                </c:pt>
                <c:pt idx="2">
                  <c:v>0.48099999999999993</c:v>
                </c:pt>
                <c:pt idx="3">
                  <c:v>1.7733333333333334</c:v>
                </c:pt>
                <c:pt idx="4">
                  <c:v>2.3296499999999991</c:v>
                </c:pt>
                <c:pt idx="5">
                  <c:v>3.392222222222216</c:v>
                </c:pt>
                <c:pt idx="6">
                  <c:v>3.4183333333333508</c:v>
                </c:pt>
                <c:pt idx="7">
                  <c:v>3.2955555555555662</c:v>
                </c:pt>
                <c:pt idx="8">
                  <c:v>3.0999999999999943</c:v>
                </c:pt>
                <c:pt idx="9">
                  <c:v>2.8877777777777709</c:v>
                </c:pt>
                <c:pt idx="10">
                  <c:v>2.7061111111111273</c:v>
                </c:pt>
                <c:pt idx="11">
                  <c:v>2.5622222222222177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CC-4462-925E-401202CEE0E0}"/>
            </c:ext>
          </c:extLst>
        </c:ser>
        <c:ser>
          <c:idx val="1"/>
          <c:order val="2"/>
          <c:tx>
            <c:strRef>
              <c:f>Sheet1!$K$1</c:f>
              <c:strCache>
                <c:ptCount val="1"/>
                <c:pt idx="0">
                  <c:v>AF 22  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val>
            <c:numRef>
              <c:f>Sheet1!$K$2:$K$13</c:f>
              <c:numCache>
                <c:formatCode>0.00</c:formatCode>
                <c:ptCount val="12"/>
                <c:pt idx="0">
                  <c:v>-0.52866666666666673</c:v>
                </c:pt>
                <c:pt idx="1">
                  <c:v>-0.35766666666666663</c:v>
                </c:pt>
                <c:pt idx="2">
                  <c:v>0.48099999999999993</c:v>
                </c:pt>
                <c:pt idx="3">
                  <c:v>1.3175833333333333</c:v>
                </c:pt>
                <c:pt idx="4">
                  <c:v>2.8405555555555537</c:v>
                </c:pt>
                <c:pt idx="5">
                  <c:v>3.1072222222222194</c:v>
                </c:pt>
                <c:pt idx="6">
                  <c:v>3.1599999999999966</c:v>
                </c:pt>
                <c:pt idx="7">
                  <c:v>3.126111111111129</c:v>
                </c:pt>
                <c:pt idx="8">
                  <c:v>3.0949999999999989</c:v>
                </c:pt>
                <c:pt idx="9">
                  <c:v>3.0649999999999977</c:v>
                </c:pt>
                <c:pt idx="10">
                  <c:v>3.0305555555555515</c:v>
                </c:pt>
                <c:pt idx="11">
                  <c:v>2.9911111111111239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CC-4462-925E-401202CEE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1435048"/>
        <c:axId val="947069680"/>
      </c:lineChart>
      <c:dateAx>
        <c:axId val="561435048"/>
        <c:scaling>
          <c:orientation val="minMax"/>
          <c:max val="45656"/>
          <c:min val="44621"/>
        </c:scaling>
        <c:delete val="0"/>
        <c:axPos val="b"/>
        <c:numFmt formatCode="[$-409]mmm\-yy;@" sourceLinked="0"/>
        <c:majorTickMark val="in"/>
        <c:minorTickMark val="none"/>
        <c:tickLblPos val="low"/>
        <c:spPr>
          <a:noFill/>
          <a:ln w="635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947069680"/>
        <c:crosses val="autoZero"/>
        <c:auto val="1"/>
        <c:lblOffset val="100"/>
        <c:baseTimeUnit val="days"/>
        <c:majorUnit val="6"/>
        <c:majorTimeUnit val="months"/>
      </c:dateAx>
      <c:valAx>
        <c:axId val="947069680"/>
        <c:scaling>
          <c:orientation val="minMax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 w="6350" cmpd="sng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561435048"/>
        <c:crosses val="autoZero"/>
        <c:crossBetween val="between"/>
        <c:majorUnit val="1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ayout>
        <c:manualLayout>
          <c:xMode val="edge"/>
          <c:yMode val="edge"/>
          <c:x val="3.3677747813770566E-2"/>
          <c:y val="0.82686215660456464"/>
          <c:w val="0.89999980721615636"/>
          <c:h val="7.3953028632856271E-2"/>
        </c:manualLayout>
      </c:layout>
      <c:overlay val="0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EC Square Sans Cond Pro"/>
              <a:ea typeface="EC Square Sans Cond Pro"/>
              <a:cs typeface="EC Square Sans Cond Pro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800">
          <a:solidFill>
            <a:sysClr val="windowText" lastClr="000000"/>
          </a:solidFill>
          <a:latin typeface="EC Square Sans Pro" panose="020B0506040000020004" pitchFamily="34" charset="0"/>
          <a:ea typeface="Times New Roman"/>
          <a:cs typeface="Times New Roman"/>
        </a:defRPr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106302080118513"/>
          <c:y val="0.12914034821665868"/>
          <c:w val="0.79886421340189617"/>
          <c:h val="0.60561049623057528"/>
        </c:manualLayout>
      </c:layout>
      <c:lineChart>
        <c:grouping val="standard"/>
        <c:varyColors val="0"/>
        <c:ser>
          <c:idx val="0"/>
          <c:order val="0"/>
          <c:tx>
            <c:strRef>
              <c:f>'Industry_Services-graph '!$C$1</c:f>
              <c:strCache>
                <c:ptCount val="1"/>
                <c:pt idx="0">
                  <c:v>Services Confidence Indicator</c:v>
                </c:pt>
              </c:strCache>
            </c:strRef>
          </c:tx>
          <c:spPr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'Industry_Services-graph '!$B$19:$B$58</c:f>
              <c:numCache>
                <c:formatCode>mmm\-yy</c:formatCode>
                <c:ptCount val="4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</c:numCache>
            </c:numRef>
          </c:cat>
          <c:val>
            <c:numRef>
              <c:f>'Industry_Services-graph '!$C$19:$C$58</c:f>
              <c:numCache>
                <c:formatCode>0.00</c:formatCode>
                <c:ptCount val="40"/>
                <c:pt idx="0">
                  <c:v>14.1</c:v>
                </c:pt>
                <c:pt idx="1">
                  <c:v>13.3</c:v>
                </c:pt>
                <c:pt idx="2">
                  <c:v>-2.9</c:v>
                </c:pt>
                <c:pt idx="3">
                  <c:v>-46.6</c:v>
                </c:pt>
                <c:pt idx="4">
                  <c:v>-52.2</c:v>
                </c:pt>
                <c:pt idx="5">
                  <c:v>-40.799999999999997</c:v>
                </c:pt>
                <c:pt idx="6">
                  <c:v>-28.4</c:v>
                </c:pt>
                <c:pt idx="7">
                  <c:v>-14.8</c:v>
                </c:pt>
                <c:pt idx="8">
                  <c:v>-6.1</c:v>
                </c:pt>
                <c:pt idx="9">
                  <c:v>-6.5</c:v>
                </c:pt>
                <c:pt idx="10">
                  <c:v>-11.3</c:v>
                </c:pt>
                <c:pt idx="11">
                  <c:v>-8.6</c:v>
                </c:pt>
                <c:pt idx="12">
                  <c:v>-8.6999999999999993</c:v>
                </c:pt>
                <c:pt idx="13">
                  <c:v>-8.5</c:v>
                </c:pt>
                <c:pt idx="14">
                  <c:v>-3.9</c:v>
                </c:pt>
                <c:pt idx="15">
                  <c:v>-1.9</c:v>
                </c:pt>
                <c:pt idx="16">
                  <c:v>4.7</c:v>
                </c:pt>
                <c:pt idx="17">
                  <c:v>13.4</c:v>
                </c:pt>
                <c:pt idx="18">
                  <c:v>16.399999999999999</c:v>
                </c:pt>
                <c:pt idx="19">
                  <c:v>17.2</c:v>
                </c:pt>
                <c:pt idx="20">
                  <c:v>17.5</c:v>
                </c:pt>
                <c:pt idx="21">
                  <c:v>20.5</c:v>
                </c:pt>
                <c:pt idx="22">
                  <c:v>19.600000000000001</c:v>
                </c:pt>
                <c:pt idx="23">
                  <c:v>13.1</c:v>
                </c:pt>
                <c:pt idx="24">
                  <c:v>10.8</c:v>
                </c:pt>
                <c:pt idx="25">
                  <c:v>14.4</c:v>
                </c:pt>
                <c:pt idx="26">
                  <c:v>12.9</c:v>
                </c:pt>
                <c:pt idx="27">
                  <c:v>12.5</c:v>
                </c:pt>
                <c:pt idx="28">
                  <c:v>12.4</c:v>
                </c:pt>
                <c:pt idx="29">
                  <c:v>12.3</c:v>
                </c:pt>
                <c:pt idx="30">
                  <c:v>8.6</c:v>
                </c:pt>
                <c:pt idx="31">
                  <c:v>7.9</c:v>
                </c:pt>
                <c:pt idx="32">
                  <c:v>5</c:v>
                </c:pt>
                <c:pt idx="33">
                  <c:v>3.3</c:v>
                </c:pt>
                <c:pt idx="34">
                  <c:v>4.0999999999999996</c:v>
                </c:pt>
                <c:pt idx="35">
                  <c:v>7.6</c:v>
                </c:pt>
                <c:pt idx="36">
                  <c:v>10.5</c:v>
                </c:pt>
                <c:pt idx="37">
                  <c:v>9.6</c:v>
                </c:pt>
                <c:pt idx="38">
                  <c:v>9.6</c:v>
                </c:pt>
                <c:pt idx="39">
                  <c:v>10.5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74-46C4-878F-5A1ADABBEBCC}"/>
            </c:ext>
          </c:extLst>
        </c:ser>
        <c:ser>
          <c:idx val="1"/>
          <c:order val="1"/>
          <c:tx>
            <c:strRef>
              <c:f>'Industry_Services-graph '!$D$1</c:f>
              <c:strCache>
                <c:ptCount val="1"/>
                <c:pt idx="0">
                  <c:v>Industry Confidence Indicator</c:v>
                </c:pt>
              </c:strCache>
            </c:strRef>
          </c:tx>
          <c:spPr>
            <a:ln w="19050" cap="rnd" cmpd="sng" algn="ctr">
              <a:solidFill>
                <a:srgbClr val="D08806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'Industry_Services-graph '!$B$19:$B$58</c:f>
              <c:numCache>
                <c:formatCode>mmm\-yy</c:formatCode>
                <c:ptCount val="4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</c:numCache>
            </c:numRef>
          </c:cat>
          <c:val>
            <c:numRef>
              <c:f>'Industry_Services-graph '!$D$19:$D$58</c:f>
              <c:numCache>
                <c:formatCode>0.00</c:formatCode>
                <c:ptCount val="40"/>
                <c:pt idx="0">
                  <c:v>-5.2</c:v>
                </c:pt>
                <c:pt idx="1">
                  <c:v>-4.7</c:v>
                </c:pt>
                <c:pt idx="2">
                  <c:v>-11.2</c:v>
                </c:pt>
                <c:pt idx="3">
                  <c:v>-37.1</c:v>
                </c:pt>
                <c:pt idx="4">
                  <c:v>-29.4</c:v>
                </c:pt>
                <c:pt idx="5">
                  <c:v>-21.5</c:v>
                </c:pt>
                <c:pt idx="6">
                  <c:v>-15</c:v>
                </c:pt>
                <c:pt idx="7">
                  <c:v>-10.6</c:v>
                </c:pt>
                <c:pt idx="8">
                  <c:v>-8.3000000000000007</c:v>
                </c:pt>
                <c:pt idx="9">
                  <c:v>-5.7</c:v>
                </c:pt>
                <c:pt idx="10">
                  <c:v>-6.7</c:v>
                </c:pt>
                <c:pt idx="11">
                  <c:v>-3.3</c:v>
                </c:pt>
                <c:pt idx="12">
                  <c:v>-2.7</c:v>
                </c:pt>
                <c:pt idx="13">
                  <c:v>0.1</c:v>
                </c:pt>
                <c:pt idx="14">
                  <c:v>3.5</c:v>
                </c:pt>
                <c:pt idx="15">
                  <c:v>6.9</c:v>
                </c:pt>
                <c:pt idx="16">
                  <c:v>8.9</c:v>
                </c:pt>
                <c:pt idx="17">
                  <c:v>11.4</c:v>
                </c:pt>
                <c:pt idx="18">
                  <c:v>14</c:v>
                </c:pt>
                <c:pt idx="19">
                  <c:v>13.6</c:v>
                </c:pt>
                <c:pt idx="20">
                  <c:v>14.2</c:v>
                </c:pt>
                <c:pt idx="21">
                  <c:v>14.6</c:v>
                </c:pt>
                <c:pt idx="22">
                  <c:v>14</c:v>
                </c:pt>
                <c:pt idx="23">
                  <c:v>14.3</c:v>
                </c:pt>
                <c:pt idx="24">
                  <c:v>13.2</c:v>
                </c:pt>
                <c:pt idx="25">
                  <c:v>13.6</c:v>
                </c:pt>
                <c:pt idx="26">
                  <c:v>8.1999999999999993</c:v>
                </c:pt>
                <c:pt idx="27">
                  <c:v>7.3</c:v>
                </c:pt>
                <c:pt idx="28">
                  <c:v>5.9</c:v>
                </c:pt>
                <c:pt idx="29">
                  <c:v>6.9</c:v>
                </c:pt>
                <c:pt idx="30">
                  <c:v>3.4</c:v>
                </c:pt>
                <c:pt idx="31">
                  <c:v>1.4</c:v>
                </c:pt>
                <c:pt idx="32">
                  <c:v>0.1</c:v>
                </c:pt>
                <c:pt idx="33">
                  <c:v>-0.6</c:v>
                </c:pt>
                <c:pt idx="34">
                  <c:v>-1.4</c:v>
                </c:pt>
                <c:pt idx="35">
                  <c:v>-0.8</c:v>
                </c:pt>
                <c:pt idx="36">
                  <c:v>0.9</c:v>
                </c:pt>
                <c:pt idx="37">
                  <c:v>0.3</c:v>
                </c:pt>
                <c:pt idx="38">
                  <c:v>-0.5</c:v>
                </c:pt>
                <c:pt idx="39">
                  <c:v>-2.6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74-46C4-878F-5A1ADABBE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1580224"/>
        <c:axId val="2011580640"/>
      </c:lineChart>
      <c:lineChart>
        <c:grouping val="standard"/>
        <c:varyColors val="0"/>
        <c:ser>
          <c:idx val="2"/>
          <c:order val="2"/>
          <c:tx>
            <c:strRef>
              <c:f>'Industry_Services-graph '!$E$1</c:f>
              <c:strCache>
                <c:ptCount val="1"/>
                <c:pt idx="0">
                  <c:v>Economic Sentiment Indicator (rhs)</c:v>
                </c:pt>
              </c:strCache>
            </c:strRef>
          </c:tx>
          <c:spPr>
            <a:ln w="19050" cap="rnd" cmpd="sng" algn="ctr">
              <a:solidFill>
                <a:srgbClr val="90BA52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'Industry_Services-graph '!$B$19:$B$58</c:f>
              <c:numCache>
                <c:formatCode>mmm\-yy</c:formatCode>
                <c:ptCount val="4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</c:numCache>
            </c:numRef>
          </c:cat>
          <c:val>
            <c:numRef>
              <c:f>'Industry_Services-graph '!$E$19:$E$58</c:f>
              <c:numCache>
                <c:formatCode>0.00</c:formatCode>
                <c:ptCount val="40"/>
                <c:pt idx="0">
                  <c:v>104.9</c:v>
                </c:pt>
                <c:pt idx="1">
                  <c:v>105.2</c:v>
                </c:pt>
                <c:pt idx="2">
                  <c:v>93.9</c:v>
                </c:pt>
                <c:pt idx="3">
                  <c:v>59.9</c:v>
                </c:pt>
                <c:pt idx="4">
                  <c:v>64.3</c:v>
                </c:pt>
                <c:pt idx="5">
                  <c:v>75.3</c:v>
                </c:pt>
                <c:pt idx="6">
                  <c:v>83.3</c:v>
                </c:pt>
                <c:pt idx="7">
                  <c:v>90.3</c:v>
                </c:pt>
                <c:pt idx="8">
                  <c:v>94.8</c:v>
                </c:pt>
                <c:pt idx="9">
                  <c:v>95.6</c:v>
                </c:pt>
                <c:pt idx="10">
                  <c:v>92.3</c:v>
                </c:pt>
                <c:pt idx="11">
                  <c:v>96.6</c:v>
                </c:pt>
                <c:pt idx="12">
                  <c:v>95.8</c:v>
                </c:pt>
                <c:pt idx="13">
                  <c:v>97.6</c:v>
                </c:pt>
                <c:pt idx="14">
                  <c:v>102.8</c:v>
                </c:pt>
                <c:pt idx="15">
                  <c:v>105.2</c:v>
                </c:pt>
                <c:pt idx="16">
                  <c:v>109.7</c:v>
                </c:pt>
                <c:pt idx="17">
                  <c:v>115.2</c:v>
                </c:pt>
                <c:pt idx="18">
                  <c:v>117.4</c:v>
                </c:pt>
                <c:pt idx="19">
                  <c:v>117</c:v>
                </c:pt>
                <c:pt idx="20">
                  <c:v>117.9</c:v>
                </c:pt>
                <c:pt idx="21">
                  <c:v>118.7</c:v>
                </c:pt>
                <c:pt idx="22">
                  <c:v>116.6</c:v>
                </c:pt>
                <c:pt idx="23">
                  <c:v>114.6</c:v>
                </c:pt>
                <c:pt idx="24">
                  <c:v>113</c:v>
                </c:pt>
                <c:pt idx="25">
                  <c:v>114.4</c:v>
                </c:pt>
                <c:pt idx="26">
                  <c:v>106.1</c:v>
                </c:pt>
                <c:pt idx="27">
                  <c:v>104.3</c:v>
                </c:pt>
                <c:pt idx="28">
                  <c:v>104.2</c:v>
                </c:pt>
                <c:pt idx="29">
                  <c:v>103.1</c:v>
                </c:pt>
                <c:pt idx="30">
                  <c:v>98.6</c:v>
                </c:pt>
                <c:pt idx="31">
                  <c:v>97.9</c:v>
                </c:pt>
                <c:pt idx="32">
                  <c:v>94.5</c:v>
                </c:pt>
                <c:pt idx="33">
                  <c:v>93.8</c:v>
                </c:pt>
                <c:pt idx="34">
                  <c:v>95.1</c:v>
                </c:pt>
                <c:pt idx="35">
                  <c:v>97</c:v>
                </c:pt>
                <c:pt idx="36">
                  <c:v>99.7</c:v>
                </c:pt>
                <c:pt idx="37">
                  <c:v>99.6</c:v>
                </c:pt>
                <c:pt idx="38">
                  <c:v>99.2</c:v>
                </c:pt>
                <c:pt idx="39">
                  <c:v>99.3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74-46C4-878F-5A1ADABBE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0930944"/>
        <c:axId val="1800930528"/>
      </c:lineChart>
      <c:dateAx>
        <c:axId val="2011580224"/>
        <c:scaling>
          <c:orientation val="minMax"/>
        </c:scaling>
        <c:delete val="0"/>
        <c:axPos val="b"/>
        <c:numFmt formatCode="mmm\-yy" sourceLinked="1"/>
        <c:majorTickMark val="in"/>
        <c:minorTickMark val="none"/>
        <c:tickLblPos val="low"/>
        <c:spPr>
          <a:noFill/>
          <a:ln w="635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2011580640"/>
        <c:crosses val="autoZero"/>
        <c:auto val="1"/>
        <c:lblOffset val="100"/>
        <c:baseTimeUnit val="months"/>
        <c:majorUnit val="4"/>
        <c:majorTimeUnit val="months"/>
      </c:dateAx>
      <c:valAx>
        <c:axId val="2011580640"/>
        <c:scaling>
          <c:orientation val="minMax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 w="6350" cmpd="sng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2011580224"/>
        <c:crosses val="autoZero"/>
        <c:crossBetween val="between"/>
        <c:majorUnit val="15"/>
      </c:valAx>
      <c:valAx>
        <c:axId val="1800930528"/>
        <c:scaling>
          <c:orientation val="minMax"/>
          <c:min val="20"/>
        </c:scaling>
        <c:delete val="0"/>
        <c:axPos val="r"/>
        <c:numFmt formatCode="0" sourceLinked="0"/>
        <c:majorTickMark val="in"/>
        <c:minorTickMark val="none"/>
        <c:tickLblPos val="nextTo"/>
        <c:spPr>
          <a:noFill/>
          <a:ln w="6350" cmpd="sng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1800930944"/>
        <c:crosses val="max"/>
        <c:crossBetween val="between"/>
      </c:valAx>
      <c:dateAx>
        <c:axId val="180093094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800930528"/>
        <c:crossesAt val="100"/>
        <c:auto val="1"/>
        <c:lblOffset val="100"/>
        <c:baseTimeUnit val="months"/>
      </c:date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ayout>
        <c:manualLayout>
          <c:xMode val="edge"/>
          <c:yMode val="edge"/>
          <c:x val="0"/>
          <c:y val="0.81814740204774206"/>
          <c:w val="1"/>
          <c:h val="0.14840617283950616"/>
        </c:manualLayout>
      </c:layout>
      <c:overlay val="0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C Square Sans Cond Pro"/>
              <a:ea typeface="EC Square Sans Cond Pro"/>
              <a:cs typeface="EC Square Sans Cond Pro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800">
          <a:latin typeface="Times New Roman"/>
          <a:ea typeface="Times New Roman"/>
          <a:cs typeface="Times New Roman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986299280586759"/>
          <c:y val="3.692652089872199E-2"/>
          <c:w val="0.85607841876908242"/>
          <c:h val="0.68176395061728412"/>
        </c:manualLayout>
      </c:layout>
      <c:lineChart>
        <c:grouping val="standard"/>
        <c:varyColors val="0"/>
        <c:ser>
          <c:idx val="2"/>
          <c:order val="0"/>
          <c:tx>
            <c:strRef>
              <c:f>'Industry_Services-graph '!$K$1</c:f>
              <c:strCache>
                <c:ptCount val="1"/>
                <c:pt idx="0">
                  <c:v>PMI - Services</c:v>
                </c:pt>
              </c:strCache>
            </c:strRef>
          </c:tx>
          <c:spPr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'Industry_Services-graph '!$H$19:$H$58</c:f>
              <c:numCache>
                <c:formatCode>mmm\-yy</c:formatCode>
                <c:ptCount val="4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</c:numCache>
            </c:numRef>
          </c:cat>
          <c:val>
            <c:numRef>
              <c:f>'Industry_Services-graph '!$K$19:$K$58</c:f>
              <c:numCache>
                <c:formatCode>0.00</c:formatCode>
                <c:ptCount val="40"/>
                <c:pt idx="0">
                  <c:v>52.529070453658299</c:v>
                </c:pt>
                <c:pt idx="1">
                  <c:v>52.606020128692798</c:v>
                </c:pt>
                <c:pt idx="2">
                  <c:v>26.421298437230099</c:v>
                </c:pt>
                <c:pt idx="3">
                  <c:v>12.013550981427301</c:v>
                </c:pt>
                <c:pt idx="4">
                  <c:v>30.488666879005802</c:v>
                </c:pt>
                <c:pt idx="5">
                  <c:v>48.283973462792403</c:v>
                </c:pt>
                <c:pt idx="6">
                  <c:v>54.6951316534415</c:v>
                </c:pt>
                <c:pt idx="7">
                  <c:v>50.461608064641503</c:v>
                </c:pt>
                <c:pt idx="8">
                  <c:v>48.001801650261697</c:v>
                </c:pt>
                <c:pt idx="9">
                  <c:v>46.891249865928003</c:v>
                </c:pt>
                <c:pt idx="10">
                  <c:v>41.657903086027503</c:v>
                </c:pt>
                <c:pt idx="11">
                  <c:v>46.415321958420002</c:v>
                </c:pt>
                <c:pt idx="12">
                  <c:v>45.416110772426798</c:v>
                </c:pt>
                <c:pt idx="13">
                  <c:v>45.694355342742</c:v>
                </c:pt>
                <c:pt idx="14">
                  <c:v>49.585208804321702</c:v>
                </c:pt>
                <c:pt idx="15">
                  <c:v>50.486525477098901</c:v>
                </c:pt>
                <c:pt idx="16">
                  <c:v>55.240103415123201</c:v>
                </c:pt>
                <c:pt idx="17">
                  <c:v>58.340001407118102</c:v>
                </c:pt>
                <c:pt idx="18">
                  <c:v>59.828998563906602</c:v>
                </c:pt>
                <c:pt idx="19">
                  <c:v>58.986118755185998</c:v>
                </c:pt>
                <c:pt idx="20">
                  <c:v>56.400780767367202</c:v>
                </c:pt>
                <c:pt idx="21">
                  <c:v>54.560983558659402</c:v>
                </c:pt>
                <c:pt idx="22">
                  <c:v>55.914095813941401</c:v>
                </c:pt>
                <c:pt idx="23">
                  <c:v>53.141306024078503</c:v>
                </c:pt>
                <c:pt idx="24">
                  <c:v>51.124315407245398</c:v>
                </c:pt>
                <c:pt idx="25">
                  <c:v>55.454880096358202</c:v>
                </c:pt>
                <c:pt idx="26">
                  <c:v>55.581815608428599</c:v>
                </c:pt>
                <c:pt idx="27">
                  <c:v>57.665659365500197</c:v>
                </c:pt>
                <c:pt idx="28">
                  <c:v>56.0629126063534</c:v>
                </c:pt>
                <c:pt idx="29">
                  <c:v>52.981043478131198</c:v>
                </c:pt>
                <c:pt idx="30">
                  <c:v>51.201921322214901</c:v>
                </c:pt>
                <c:pt idx="31">
                  <c:v>49.846985894488</c:v>
                </c:pt>
                <c:pt idx="32">
                  <c:v>48.760981090911997</c:v>
                </c:pt>
                <c:pt idx="33">
                  <c:v>48.612726104081197</c:v>
                </c:pt>
                <c:pt idx="34">
                  <c:v>48.521255758043601</c:v>
                </c:pt>
                <c:pt idx="35">
                  <c:v>49.835004188441097</c:v>
                </c:pt>
                <c:pt idx="36">
                  <c:v>50.808556151459598</c:v>
                </c:pt>
                <c:pt idx="37">
                  <c:v>52.701459495307098</c:v>
                </c:pt>
                <c:pt idx="38">
                  <c:v>54.977309512817399</c:v>
                </c:pt>
                <c:pt idx="39">
                  <c:v>56.2439435304846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D6-47A8-804C-183DD7538978}"/>
            </c:ext>
          </c:extLst>
        </c:ser>
        <c:ser>
          <c:idx val="1"/>
          <c:order val="1"/>
          <c:tx>
            <c:strRef>
              <c:f>'Industry_Services-graph '!$J$1</c:f>
              <c:strCache>
                <c:ptCount val="1"/>
                <c:pt idx="0">
                  <c:v>PMI - Manufacturing</c:v>
                </c:pt>
              </c:strCache>
            </c:strRef>
          </c:tx>
          <c:spPr>
            <a:ln w="19050" cap="rnd" cmpd="sng" algn="ctr">
              <a:solidFill>
                <a:srgbClr val="D08806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'Industry_Services-graph '!$H$19:$H$58</c:f>
              <c:numCache>
                <c:formatCode>mmm\-yy</c:formatCode>
                <c:ptCount val="4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</c:numCache>
            </c:numRef>
          </c:cat>
          <c:val>
            <c:numRef>
              <c:f>'Industry_Services-graph '!$J$19:$J$58</c:f>
              <c:numCache>
                <c:formatCode>0.00</c:formatCode>
                <c:ptCount val="40"/>
                <c:pt idx="0">
                  <c:v>47.929940687322997</c:v>
                </c:pt>
                <c:pt idx="1">
                  <c:v>49.237562717302303</c:v>
                </c:pt>
                <c:pt idx="2">
                  <c:v>44.456336069553501</c:v>
                </c:pt>
                <c:pt idx="3">
                  <c:v>33.4354136567541</c:v>
                </c:pt>
                <c:pt idx="4">
                  <c:v>39.448982070607201</c:v>
                </c:pt>
                <c:pt idx="5">
                  <c:v>47.4433465746758</c:v>
                </c:pt>
                <c:pt idx="6">
                  <c:v>51.817150681358903</c:v>
                </c:pt>
                <c:pt idx="7">
                  <c:v>51.718861184294198</c:v>
                </c:pt>
                <c:pt idx="8">
                  <c:v>53.715463551225099</c:v>
                </c:pt>
                <c:pt idx="9">
                  <c:v>54.760383000772599</c:v>
                </c:pt>
                <c:pt idx="10">
                  <c:v>53.843626353094002</c:v>
                </c:pt>
                <c:pt idx="11">
                  <c:v>55.210818495781901</c:v>
                </c:pt>
                <c:pt idx="12">
                  <c:v>54.814689921516802</c:v>
                </c:pt>
                <c:pt idx="13">
                  <c:v>57.867634686238503</c:v>
                </c:pt>
                <c:pt idx="14">
                  <c:v>62.492898299035197</c:v>
                </c:pt>
                <c:pt idx="15">
                  <c:v>62.9375281758822</c:v>
                </c:pt>
                <c:pt idx="16">
                  <c:v>63.079565294604002</c:v>
                </c:pt>
                <c:pt idx="17">
                  <c:v>63.365891293283099</c:v>
                </c:pt>
                <c:pt idx="18">
                  <c:v>62.843042345763799</c:v>
                </c:pt>
                <c:pt idx="19">
                  <c:v>61.3500765062902</c:v>
                </c:pt>
                <c:pt idx="20">
                  <c:v>58.578405585786399</c:v>
                </c:pt>
                <c:pt idx="21">
                  <c:v>58.310760943914502</c:v>
                </c:pt>
                <c:pt idx="22">
                  <c:v>58.439660938732402</c:v>
                </c:pt>
                <c:pt idx="23">
                  <c:v>57.953896509747899</c:v>
                </c:pt>
                <c:pt idx="24">
                  <c:v>58.665893100146803</c:v>
                </c:pt>
                <c:pt idx="25">
                  <c:v>58.177334067050303</c:v>
                </c:pt>
                <c:pt idx="26">
                  <c:v>56.541892368748996</c:v>
                </c:pt>
                <c:pt idx="27">
                  <c:v>55.495895533249403</c:v>
                </c:pt>
                <c:pt idx="28">
                  <c:v>54.620950994502799</c:v>
                </c:pt>
                <c:pt idx="29">
                  <c:v>52.077145996928003</c:v>
                </c:pt>
                <c:pt idx="30">
                  <c:v>49.791761476491203</c:v>
                </c:pt>
                <c:pt idx="31">
                  <c:v>49.596736518846697</c:v>
                </c:pt>
                <c:pt idx="32">
                  <c:v>48.444371410789401</c:v>
                </c:pt>
                <c:pt idx="33">
                  <c:v>46.444125300942801</c:v>
                </c:pt>
                <c:pt idx="34">
                  <c:v>47.096625790130801</c:v>
                </c:pt>
                <c:pt idx="35">
                  <c:v>47.792844485421597</c:v>
                </c:pt>
                <c:pt idx="36">
                  <c:v>48.823941858393198</c:v>
                </c:pt>
                <c:pt idx="37">
                  <c:v>48.454581536599001</c:v>
                </c:pt>
                <c:pt idx="38">
                  <c:v>47.306266094086602</c:v>
                </c:pt>
                <c:pt idx="39">
                  <c:v>45.806082891582498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D6-47A8-804C-183DD7538978}"/>
            </c:ext>
          </c:extLst>
        </c:ser>
        <c:ser>
          <c:idx val="0"/>
          <c:order val="2"/>
          <c:tx>
            <c:strRef>
              <c:f>'Industry_Services-graph '!$I$1</c:f>
              <c:strCache>
                <c:ptCount val="1"/>
                <c:pt idx="0">
                  <c:v>PMI-Composite</c:v>
                </c:pt>
              </c:strCache>
            </c:strRef>
          </c:tx>
          <c:spPr>
            <a:ln w="19050" cap="rnd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'Industry_Services-graph '!$H$19:$H$58</c:f>
              <c:numCache>
                <c:formatCode>mmm\-yy</c:formatCode>
                <c:ptCount val="4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</c:numCache>
            </c:numRef>
          </c:cat>
          <c:val>
            <c:numRef>
              <c:f>'Industry_Services-graph '!$I$19:$I$58</c:f>
              <c:numCache>
                <c:formatCode>0.00</c:formatCode>
                <c:ptCount val="40"/>
                <c:pt idx="0">
                  <c:v>51.303300244820399</c:v>
                </c:pt>
                <c:pt idx="1">
                  <c:v>51.550197445619801</c:v>
                </c:pt>
                <c:pt idx="2">
                  <c:v>29.6741823296205</c:v>
                </c:pt>
                <c:pt idx="3">
                  <c:v>13.646893407477201</c:v>
                </c:pt>
                <c:pt idx="4">
                  <c:v>31.869653860970299</c:v>
                </c:pt>
                <c:pt idx="5">
                  <c:v>48.456917042005799</c:v>
                </c:pt>
                <c:pt idx="6">
                  <c:v>54.862930862776203</c:v>
                </c:pt>
                <c:pt idx="7">
                  <c:v>51.855868768945697</c:v>
                </c:pt>
                <c:pt idx="8">
                  <c:v>50.4434054428568</c:v>
                </c:pt>
                <c:pt idx="9">
                  <c:v>49.988753178293102</c:v>
                </c:pt>
                <c:pt idx="10">
                  <c:v>45.342373266321403</c:v>
                </c:pt>
                <c:pt idx="11">
                  <c:v>49.073625943126402</c:v>
                </c:pt>
                <c:pt idx="12">
                  <c:v>47.8094144231138</c:v>
                </c:pt>
                <c:pt idx="13">
                  <c:v>48.814156815416098</c:v>
                </c:pt>
                <c:pt idx="14">
                  <c:v>53.170488982410497</c:v>
                </c:pt>
                <c:pt idx="15">
                  <c:v>53.819437407648103</c:v>
                </c:pt>
                <c:pt idx="16">
                  <c:v>57.070152374368803</c:v>
                </c:pt>
                <c:pt idx="17">
                  <c:v>59.467980400114399</c:v>
                </c:pt>
                <c:pt idx="18">
                  <c:v>60.156937530001699</c:v>
                </c:pt>
                <c:pt idx="19">
                  <c:v>58.978965453548703</c:v>
                </c:pt>
                <c:pt idx="20">
                  <c:v>56.2029974745153</c:v>
                </c:pt>
                <c:pt idx="21">
                  <c:v>54.223104662572901</c:v>
                </c:pt>
                <c:pt idx="22">
                  <c:v>55.363365614348702</c:v>
                </c:pt>
                <c:pt idx="23">
                  <c:v>53.311298294424901</c:v>
                </c:pt>
                <c:pt idx="24">
                  <c:v>52.279015952334603</c:v>
                </c:pt>
                <c:pt idx="25">
                  <c:v>55.463481990841899</c:v>
                </c:pt>
                <c:pt idx="26">
                  <c:v>54.9090577390064</c:v>
                </c:pt>
                <c:pt idx="27">
                  <c:v>55.789313608789797</c:v>
                </c:pt>
                <c:pt idx="28">
                  <c:v>54.794573156455201</c:v>
                </c:pt>
                <c:pt idx="29">
                  <c:v>51.9886203868368</c:v>
                </c:pt>
                <c:pt idx="30">
                  <c:v>49.8758827080012</c:v>
                </c:pt>
                <c:pt idx="31">
                  <c:v>48.949931460600602</c:v>
                </c:pt>
                <c:pt idx="32">
                  <c:v>48.089967878308002</c:v>
                </c:pt>
                <c:pt idx="33">
                  <c:v>47.325092959051602</c:v>
                </c:pt>
                <c:pt idx="34">
                  <c:v>47.845672386930602</c:v>
                </c:pt>
                <c:pt idx="35">
                  <c:v>49.283632014080801</c:v>
                </c:pt>
                <c:pt idx="36">
                  <c:v>50.288245440069801</c:v>
                </c:pt>
                <c:pt idx="37">
                  <c:v>51.991252403273599</c:v>
                </c:pt>
                <c:pt idx="38">
                  <c:v>53.7173868111134</c:v>
                </c:pt>
                <c:pt idx="39">
                  <c:v>54.1405199690114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D6-47A8-804C-183DD7538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5231776"/>
        <c:axId val="525218464"/>
      </c:lineChart>
      <c:dateAx>
        <c:axId val="525231776"/>
        <c:scaling>
          <c:orientation val="minMax"/>
        </c:scaling>
        <c:delete val="0"/>
        <c:axPos val="b"/>
        <c:numFmt formatCode="mmm\-yy" sourceLinked="1"/>
        <c:majorTickMark val="in"/>
        <c:minorTickMark val="none"/>
        <c:tickLblPos val="low"/>
        <c:spPr>
          <a:noFill/>
          <a:ln w="635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525218464"/>
        <c:crossesAt val="50"/>
        <c:auto val="1"/>
        <c:lblOffset val="100"/>
        <c:baseTimeUnit val="months"/>
        <c:majorUnit val="4"/>
        <c:majorTimeUnit val="months"/>
      </c:dateAx>
      <c:valAx>
        <c:axId val="525218464"/>
        <c:scaling>
          <c:orientation val="minMax"/>
          <c:min val="10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 w="6350" cmpd="sng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525231776"/>
        <c:crosses val="autoZero"/>
        <c:crossBetween val="between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ayout>
        <c:manualLayout>
          <c:xMode val="edge"/>
          <c:yMode val="edge"/>
          <c:x val="0"/>
          <c:y val="0.81319368571751494"/>
          <c:w val="1"/>
          <c:h val="0.11025129035904005"/>
        </c:manualLayout>
      </c:layout>
      <c:overlay val="0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C Square Sans Cond Pro"/>
              <a:ea typeface="EC Square Sans Cond Pro"/>
              <a:cs typeface="EC Square Sans Cond Pro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800">
          <a:latin typeface="Times New Roman"/>
          <a:ea typeface="Times New Roman"/>
          <a:cs typeface="Times New Roman"/>
        </a:defRPr>
      </a:pPr>
      <a:endParaRPr lang="en-US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922004991345516E-2"/>
          <c:y val="3.7132124259014708E-2"/>
          <c:w val="0.87514667044078054"/>
          <c:h val="0.72296088071396647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'Graph-EU'!$L$4</c:f>
              <c:strCache>
                <c:ptCount val="1"/>
                <c:pt idx="0">
                  <c:v>Net exports</c:v>
                </c:pt>
              </c:strCache>
            </c:strRef>
          </c:tx>
          <c:spPr>
            <a:solidFill>
              <a:srgbClr val="D08806"/>
            </a:solidFill>
          </c:spPr>
          <c:invertIfNegative val="0"/>
          <c:cat>
            <c:strRef>
              <c:f>'Graph-EU'!$B$8:$B$17</c:f>
              <c:strCache>
                <c:ptCount val="10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</c:strCache>
            </c:strRef>
          </c:cat>
          <c:val>
            <c:numRef>
              <c:f>'Graph-EU'!$L$8:$L$17</c:f>
              <c:numCache>
                <c:formatCode>0.00</c:formatCode>
                <c:ptCount val="10"/>
                <c:pt idx="0">
                  <c:v>-0.16170692599999992</c:v>
                </c:pt>
                <c:pt idx="1">
                  <c:v>-0.295088193</c:v>
                </c:pt>
                <c:pt idx="2">
                  <c:v>0.34174003100000006</c:v>
                </c:pt>
                <c:pt idx="3">
                  <c:v>-6.1179936000000046E-2</c:v>
                </c:pt>
                <c:pt idx="4">
                  <c:v>-0.55680365599999981</c:v>
                </c:pt>
                <c:pt idx="5">
                  <c:v>-0.53278632999999997</c:v>
                </c:pt>
                <c:pt idx="6">
                  <c:v>1.0172154279999996</c:v>
                </c:pt>
                <c:pt idx="7">
                  <c:v>-0.10437652699999989</c:v>
                </c:pt>
                <c:pt idx="8">
                  <c:v>0.56547889435534016</c:v>
                </c:pt>
                <c:pt idx="9">
                  <c:v>0.19840351140385004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E2-4ECC-8AF6-EE3601C6AE36}"/>
            </c:ext>
          </c:extLst>
        </c:ser>
        <c:ser>
          <c:idx val="2"/>
          <c:order val="2"/>
          <c:tx>
            <c:strRef>
              <c:f>'Graph-EU'!$E$4</c:f>
              <c:strCache>
                <c:ptCount val="1"/>
                <c:pt idx="0">
                  <c:v>Investment</c:v>
                </c:pt>
              </c:strCache>
            </c:strRef>
          </c:tx>
          <c:spPr>
            <a:solidFill>
              <a:srgbClr val="90BA52"/>
            </a:solidFill>
          </c:spPr>
          <c:invertIfNegative val="0"/>
          <c:cat>
            <c:strRef>
              <c:f>'Graph-EU'!$B$8:$B$17</c:f>
              <c:strCache>
                <c:ptCount val="10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</c:strCache>
            </c:strRef>
          </c:cat>
          <c:val>
            <c:numRef>
              <c:f>'Graph-EU'!$E$8:$E$17</c:f>
              <c:numCache>
                <c:formatCode>0.00</c:formatCode>
                <c:ptCount val="10"/>
                <c:pt idx="0">
                  <c:v>1.001136034</c:v>
                </c:pt>
                <c:pt idx="1">
                  <c:v>0.66294329900000004</c:v>
                </c:pt>
                <c:pt idx="2">
                  <c:v>0.82763879799999995</c:v>
                </c:pt>
                <c:pt idx="3">
                  <c:v>0.74461187100000004</c:v>
                </c:pt>
                <c:pt idx="4">
                  <c:v>1.3795538709999999</c:v>
                </c:pt>
                <c:pt idx="5">
                  <c:v>-1.198172639</c:v>
                </c:pt>
                <c:pt idx="6">
                  <c:v>0.843287962</c:v>
                </c:pt>
                <c:pt idx="7">
                  <c:v>0.87541721500000003</c:v>
                </c:pt>
                <c:pt idx="8">
                  <c:v>0.20358909906400999</c:v>
                </c:pt>
                <c:pt idx="9">
                  <c:v>0.47306056941938301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E2-4ECC-8AF6-EE3601C6AE36}"/>
            </c:ext>
          </c:extLst>
        </c:ser>
        <c:ser>
          <c:idx val="4"/>
          <c:order val="3"/>
          <c:tx>
            <c:strRef>
              <c:f>'Graph-EU'!$G$4</c:f>
              <c:strCache>
                <c:ptCount val="1"/>
                <c:pt idx="0">
                  <c:v>Priv. consumption</c:v>
                </c:pt>
              </c:strCache>
            </c:strRef>
          </c:tx>
          <c:spPr>
            <a:solidFill>
              <a:srgbClr val="FAA916"/>
            </a:solidFill>
          </c:spPr>
          <c:invertIfNegative val="0"/>
          <c:cat>
            <c:strRef>
              <c:f>'Graph-EU'!$B$8:$B$17</c:f>
              <c:strCache>
                <c:ptCount val="10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</c:strCache>
            </c:strRef>
          </c:cat>
          <c:val>
            <c:numRef>
              <c:f>'Graph-EU'!$G$8:$G$17</c:f>
              <c:numCache>
                <c:formatCode>0.00</c:formatCode>
                <c:ptCount val="10"/>
                <c:pt idx="0">
                  <c:v>1.154088392</c:v>
                </c:pt>
                <c:pt idx="1">
                  <c:v>1.18485124</c:v>
                </c:pt>
                <c:pt idx="2">
                  <c:v>1.1890516950000001</c:v>
                </c:pt>
                <c:pt idx="3">
                  <c:v>1.0055582270000001</c:v>
                </c:pt>
                <c:pt idx="4">
                  <c:v>0.82687294099999997</c:v>
                </c:pt>
                <c:pt idx="5">
                  <c:v>-3.7625062640000002</c:v>
                </c:pt>
                <c:pt idx="6">
                  <c:v>2.0820014329999998</c:v>
                </c:pt>
                <c:pt idx="7">
                  <c:v>2.0542869260000001</c:v>
                </c:pt>
                <c:pt idx="8">
                  <c:v>0.25447542150203201</c:v>
                </c:pt>
                <c:pt idx="9">
                  <c:v>0.932005783263677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E2-4ECC-8AF6-EE3601C6AE36}"/>
            </c:ext>
          </c:extLst>
        </c:ser>
        <c:ser>
          <c:idx val="5"/>
          <c:order val="4"/>
          <c:tx>
            <c:strRef>
              <c:f>'Graph-EU'!$H$4</c:f>
              <c:strCache>
                <c:ptCount val="1"/>
                <c:pt idx="0">
                  <c:v>Gov. consumption</c:v>
                </c:pt>
              </c:strCache>
            </c:strRef>
          </c:tx>
          <c:spPr>
            <a:solidFill>
              <a:srgbClr val="C7D6A7"/>
            </a:solidFill>
          </c:spPr>
          <c:invertIfNegative val="0"/>
          <c:cat>
            <c:strRef>
              <c:f>'Graph-EU'!$B$8:$B$17</c:f>
              <c:strCache>
                <c:ptCount val="10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</c:strCache>
            </c:strRef>
          </c:cat>
          <c:val>
            <c:numRef>
              <c:f>'Graph-EU'!$H$8:$H$17</c:f>
              <c:numCache>
                <c:formatCode>0.00</c:formatCode>
                <c:ptCount val="10"/>
                <c:pt idx="0">
                  <c:v>0.29369165200000003</c:v>
                </c:pt>
                <c:pt idx="1">
                  <c:v>0.40768545</c:v>
                </c:pt>
                <c:pt idx="2">
                  <c:v>0.237759998</c:v>
                </c:pt>
                <c:pt idx="3">
                  <c:v>0.23858837999999999</c:v>
                </c:pt>
                <c:pt idx="4">
                  <c:v>0.39474366799999999</c:v>
                </c:pt>
                <c:pt idx="5">
                  <c:v>0.21526763300000001</c:v>
                </c:pt>
                <c:pt idx="6">
                  <c:v>0.92929354600000003</c:v>
                </c:pt>
                <c:pt idx="7">
                  <c:v>0.23962001899999999</c:v>
                </c:pt>
                <c:pt idx="8">
                  <c:v>0.14870195714010601</c:v>
                </c:pt>
                <c:pt idx="9">
                  <c:v>0.17186472675085199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E2-4ECC-8AF6-EE3601C6AE36}"/>
            </c:ext>
          </c:extLst>
        </c:ser>
        <c:ser>
          <c:idx val="6"/>
          <c:order val="5"/>
          <c:tx>
            <c:strRef>
              <c:f>'Graph-EU'!$F$4</c:f>
              <c:strCache>
                <c:ptCount val="1"/>
                <c:pt idx="0">
                  <c:v>Inventories</c:v>
                </c:pt>
              </c:strCache>
            </c:strRef>
          </c:tx>
          <c:spPr>
            <a:solidFill>
              <a:srgbClr val="FCDA9E"/>
            </a:solidFill>
          </c:spPr>
          <c:invertIfNegative val="0"/>
          <c:cat>
            <c:strRef>
              <c:f>'Graph-EU'!$B$8:$B$17</c:f>
              <c:strCache>
                <c:ptCount val="10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</c:strCache>
            </c:strRef>
          </c:cat>
          <c:val>
            <c:numRef>
              <c:f>'Graph-EU'!$F$8:$F$17</c:f>
              <c:numCache>
                <c:formatCode>0.00</c:formatCode>
                <c:ptCount val="10"/>
                <c:pt idx="0">
                  <c:v>2.7301537000000001E-2</c:v>
                </c:pt>
                <c:pt idx="1">
                  <c:v>2.2279091000000001E-2</c:v>
                </c:pt>
                <c:pt idx="2">
                  <c:v>0.29097251099999999</c:v>
                </c:pt>
                <c:pt idx="3">
                  <c:v>0.110949646</c:v>
                </c:pt>
                <c:pt idx="4">
                  <c:v>-0.237979791</c:v>
                </c:pt>
                <c:pt idx="5">
                  <c:v>-0.36614936300000001</c:v>
                </c:pt>
                <c:pt idx="6">
                  <c:v>0.579234052</c:v>
                </c:pt>
                <c:pt idx="7">
                  <c:v>0.452994481</c:v>
                </c:pt>
                <c:pt idx="8">
                  <c:v>-0.24582912573503499</c:v>
                </c:pt>
                <c:pt idx="9">
                  <c:v>-0.138752511119834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E2-4ECC-8AF6-EE3601C6A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100"/>
        <c:axId val="1012996048"/>
        <c:axId val="1"/>
      </c:barChart>
      <c:lineChart>
        <c:grouping val="standard"/>
        <c:varyColors val="0"/>
        <c:ser>
          <c:idx val="0"/>
          <c:order val="0"/>
          <c:tx>
            <c:strRef>
              <c:f>'Graph-EU'!$D$4</c:f>
              <c:strCache>
                <c:ptCount val="1"/>
                <c:pt idx="0">
                  <c:v>Real GDP (y-o-y%)</c:v>
                </c:pt>
              </c:strCache>
            </c:strRef>
          </c:tx>
          <c:spPr>
            <a:ln w="190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dLbls>
            <c:dLbl>
              <c:idx val="4"/>
              <c:layout>
                <c:manualLayout>
                  <c:x val="-2.6882252769341492E-2"/>
                  <c:y val="-5.24158641264840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E2-4ECC-8AF6-EE3601C6AE36}"/>
                </c:ext>
              </c:extLst>
            </c:dLbl>
            <c:dLbl>
              <c:idx val="5"/>
              <c:layout>
                <c:manualLayout>
                  <c:x val="-2.9617008217976127E-2"/>
                  <c:y val="3.40945710111776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E2-4ECC-8AF6-EE3601C6AE3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'Graph-EU'!$B$8:$B$17</c:f>
              <c:strCache>
                <c:ptCount val="10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</c:strCache>
            </c:strRef>
          </c:cat>
          <c:val>
            <c:numRef>
              <c:f>'Graph-EU'!$D$8:$D$17</c:f>
              <c:numCache>
                <c:formatCode>0.00</c:formatCode>
                <c:ptCount val="10"/>
                <c:pt idx="0">
                  <c:v>2.2834315020576001</c:v>
                </c:pt>
                <c:pt idx="1">
                  <c:v>1.97713734431335</c:v>
                </c:pt>
                <c:pt idx="2">
                  <c:v>2.8348722204064098</c:v>
                </c:pt>
                <c:pt idx="3">
                  <c:v>2.0652426541679199</c:v>
                </c:pt>
                <c:pt idx="4">
                  <c:v>1.8083069976496799</c:v>
                </c:pt>
                <c:pt idx="5">
                  <c:v>-5.6492236485568803</c:v>
                </c:pt>
                <c:pt idx="6">
                  <c:v>5.4450459752617997</c:v>
                </c:pt>
                <c:pt idx="7">
                  <c:v>3.52799205111666</c:v>
                </c:pt>
                <c:pt idx="8">
                  <c:v>1.0221841014925901</c:v>
                </c:pt>
                <c:pt idx="9">
                  <c:v>1.6943206918528599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8E2-4ECC-8AF6-EE3601C6A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2996048"/>
        <c:axId val="1"/>
      </c:lineChart>
      <c:catAx>
        <c:axId val="101299604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6350" cmpd="sng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0" sourceLinked="0"/>
        <c:majorTickMark val="in"/>
        <c:minorTickMark val="none"/>
        <c:tickLblPos val="nextTo"/>
        <c:spPr>
          <a:ln w="6350" cmpd="sng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10129960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4778095919828189"/>
          <c:w val="1"/>
          <c:h val="0.14743435180650266"/>
        </c:manualLayout>
      </c:layout>
      <c:overlay val="0"/>
      <c:txPr>
        <a:bodyPr/>
        <a:lstStyle/>
        <a:p>
          <a:pPr>
            <a:defRPr sz="1600">
              <a:latin typeface="EC Square Sans Cond Pro"/>
              <a:ea typeface="EC Square Sans Cond Pro"/>
              <a:cs typeface="EC Square Sans Cond Pro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EC Square Sans Pro" panose="020B0506040000020004" pitchFamily="34" charset="0"/>
          <a:ea typeface="Times New Roman"/>
          <a:cs typeface="Times New Roman"/>
        </a:defRPr>
      </a:pPr>
      <a:endParaRPr lang="en-US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0.13141</cdr:x>
      <cdr:y>0.13249</cdr:y>
    </cdr:from>
    <cdr:to>
      <cdr:x>0.2518</cdr:x>
      <cdr:y>0.1987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655BE97-F86D-3FDC-3B60-D7CB73196415}"/>
            </a:ext>
          </a:extLst>
        </cdr:cNvPr>
        <cdr:cNvSpPr txBox="1"/>
      </cdr:nvSpPr>
      <cdr:spPr>
        <a:xfrm xmlns:a="http://schemas.openxmlformats.org/drawingml/2006/main">
          <a:off x="946150" y="536575"/>
          <a:ext cx="866775" cy="268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i="0">
              <a:latin typeface="EC Square Sans Cond Pro" panose="020B0506040000020004" pitchFamily="34" charset="0"/>
              <a:cs typeface="Times New Roman" panose="02020603050405020304" pitchFamily="18" charset="0"/>
            </a:rPr>
            <a:t>EUR/MWh</a:t>
          </a:r>
          <a:endParaRPr lang="en-GB" sz="1400" i="0">
            <a:latin typeface="EC Square Sans Cond Pro" panose="020B05060400000200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0.72584</cdr:x>
      <cdr:y>0</cdr:y>
    </cdr:from>
    <cdr:to>
      <cdr:x>0.72847</cdr:x>
      <cdr:y>0.89926</cdr:y>
    </cdr:to>
    <cdr:sp macro="" textlink="">
      <cdr:nvSpPr>
        <cdr:cNvPr id="2" name="Line 2">
          <a:extLst xmlns:a="http://schemas.openxmlformats.org/drawingml/2006/main">
            <a:ext uri="{FF2B5EF4-FFF2-40B4-BE49-F238E27FC236}">
              <a16:creationId xmlns:a16="http://schemas.microsoft.com/office/drawing/2014/main" id="{D6E6F200-21FB-4F77-B8C9-27E5898262C1}"/>
            </a:ext>
          </a:extLst>
        </cdr:cNvPr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226050" y="0"/>
          <a:ext cx="18925" cy="364198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prstDash val="dash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GB"/>
        </a:p>
      </cdr:txBody>
    </cdr:sp>
  </cdr:relSizeAnchor>
  <cdr:relSizeAnchor xmlns:cdr="http://schemas.openxmlformats.org/drawingml/2006/chartDrawing">
    <cdr:from>
      <cdr:x>0.78171</cdr:x>
      <cdr:y>0.11466</cdr:y>
    </cdr:from>
    <cdr:to>
      <cdr:x>0.94841</cdr:x>
      <cdr:y>0.20116</cdr:y>
    </cdr:to>
    <cdr:sp macro="" textlink="">
      <cdr:nvSpPr>
        <cdr:cNvPr id="3" name="Text Box 1">
          <a:extLst xmlns:a="http://schemas.openxmlformats.org/drawingml/2006/main">
            <a:ext uri="{FF2B5EF4-FFF2-40B4-BE49-F238E27FC236}">
              <a16:creationId xmlns:a16="http://schemas.microsoft.com/office/drawing/2014/main" id="{69837BB8-E215-4C3D-87A9-643400FABCB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28312" y="464359"/>
          <a:ext cx="1200213" cy="3503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22860" rIns="18288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GB" sz="1400" b="0" i="1" u="none" strike="noStrike" baseline="0" dirty="0">
              <a:solidFill>
                <a:srgbClr val="000000"/>
              </a:solidFill>
              <a:latin typeface="EC Square Sans Cond Pro" panose="020B0506040000020004" pitchFamily="34" charset="0"/>
              <a:cs typeface="Times New Roman"/>
            </a:rPr>
            <a:t>forecast</a:t>
          </a:r>
          <a:endParaRPr lang="en-GB" sz="1400" i="1" dirty="0">
            <a:latin typeface="EC Square Sans Cond Pro" panose="020B0506040000020004" pitchFamily="34" charset="0"/>
          </a:endParaRPr>
        </a:p>
      </cdr:txBody>
    </cdr:sp>
  </cdr:relSizeAnchor>
  <cdr:relSizeAnchor xmlns:cdr="http://schemas.openxmlformats.org/drawingml/2006/chartDrawing">
    <cdr:from>
      <cdr:x>0.00706</cdr:x>
      <cdr:y>0.01254</cdr:y>
    </cdr:from>
    <cdr:to>
      <cdr:x>0.17375</cdr:x>
      <cdr:y>0.09905</cdr:y>
    </cdr:to>
    <cdr:sp macro="" textlink="">
      <cdr:nvSpPr>
        <cdr:cNvPr id="10" name="Text Box 1">
          <a:extLst xmlns:a="http://schemas.openxmlformats.org/drawingml/2006/main">
            <a:ext uri="{FF2B5EF4-FFF2-40B4-BE49-F238E27FC236}">
              <a16:creationId xmlns:a16="http://schemas.microsoft.com/office/drawing/2014/main" id="{94569AEB-9116-49DA-A084-23D609E14936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1200213" cy="3503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22860" rIns="18288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GB" sz="1400" b="0" i="1" u="none" strike="noStrike" baseline="0" dirty="0">
              <a:solidFill>
                <a:srgbClr val="000000"/>
              </a:solidFill>
              <a:latin typeface="EC Square Sans Cond Pro" panose="020B0506040000020004" pitchFamily="34" charset="0"/>
              <a:cs typeface="Times New Roman"/>
            </a:rPr>
            <a:t>as % of GDP</a:t>
          </a:r>
          <a:endParaRPr lang="en-GB" sz="1400" i="1" dirty="0">
            <a:latin typeface="EC Square Sans Cond Pro" panose="020B05060400000200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0.7778</cdr:x>
      <cdr:y>0.15332</cdr:y>
    </cdr:from>
    <cdr:to>
      <cdr:x>0.78157</cdr:x>
      <cdr:y>0.78719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881D480E-D797-9621-E618-4F317167144D}"/>
            </a:ext>
          </a:extLst>
        </cdr:cNvPr>
        <cdr:cNvCxnSpPr/>
      </cdr:nvCxnSpPr>
      <cdr:spPr>
        <a:xfrm xmlns:a="http://schemas.openxmlformats.org/drawingml/2006/main">
          <a:off x="5600160" y="620946"/>
          <a:ext cx="27109" cy="2567172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0.80255</cdr:x>
      <cdr:y>0.41262</cdr:y>
    </cdr:from>
    <cdr:to>
      <cdr:x>0.94819</cdr:x>
      <cdr:y>0.49515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6F70164-313B-C4B5-1A77-FE65D0BA7119}"/>
            </a:ext>
          </a:extLst>
        </cdr:cNvPr>
        <cdr:cNvSpPr txBox="1"/>
      </cdr:nvSpPr>
      <cdr:spPr>
        <a:xfrm xmlns:a="http://schemas.openxmlformats.org/drawingml/2006/main">
          <a:off x="6062815" y="1671111"/>
          <a:ext cx="1100227" cy="334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i="1">
              <a:latin typeface="EC Square Sans Cond Pro" panose="020B0506040000020004" pitchFamily="34" charset="0"/>
            </a:rPr>
            <a:t>forecast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0.08908</cdr:x>
      <cdr:y>0.05017</cdr:y>
    </cdr:from>
    <cdr:to>
      <cdr:x>0.2135</cdr:x>
      <cdr:y>0.12523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13E2A53-030A-11E3-B801-9A7090D03260}"/>
            </a:ext>
          </a:extLst>
        </cdr:cNvPr>
        <cdr:cNvSpPr txBox="1"/>
      </cdr:nvSpPr>
      <cdr:spPr>
        <a:xfrm xmlns:a="http://schemas.openxmlformats.org/drawingml/2006/main">
          <a:off x="641350" y="203200"/>
          <a:ext cx="895823" cy="303994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400">
              <a:latin typeface="EC Square Sans Pro" panose="020B0506040000020004" pitchFamily="34" charset="0"/>
            </a:rPr>
            <a:t>% of GDP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0.00195</cdr:x>
      <cdr:y>0.92862</cdr:y>
    </cdr:from>
    <cdr:to>
      <cdr:x>0.9438</cdr:x>
      <cdr:y>0.99879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EA3212B-3422-EF66-2A84-CA8675364201}"/>
            </a:ext>
          </a:extLst>
        </cdr:cNvPr>
        <cdr:cNvSpPr txBox="1"/>
      </cdr:nvSpPr>
      <cdr:spPr>
        <a:xfrm xmlns:a="http://schemas.openxmlformats.org/drawingml/2006/main">
          <a:off x="6350" y="2438292"/>
          <a:ext cx="3062719" cy="184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i="1">
              <a:latin typeface="EC Square Sans Cond Pro" panose="020B0506040000020004" pitchFamily="34" charset="0"/>
            </a:rPr>
            <a:t>Source: </a:t>
          </a:r>
          <a:r>
            <a:rPr lang="pl-PL" sz="1400">
              <a:latin typeface="EC Square Sans Cond Pro" panose="020B0506040000020004" pitchFamily="34" charset="0"/>
            </a:rPr>
            <a:t>ECB, Bloomberg, Datastream, DG ECFIN calculations.</a:t>
          </a:r>
          <a:endParaRPr lang="en-GB" sz="1400">
            <a:latin typeface="EC Square Sans Cond Pro" panose="020B0506040000020004" pitchFamily="34" charset="0"/>
          </a:endParaRPr>
        </a:p>
      </cdr:txBody>
    </cdr:sp>
  </cdr:relSizeAnchor>
  <cdr:relSizeAnchor xmlns:cdr="http://schemas.openxmlformats.org/drawingml/2006/chartDrawing">
    <cdr:from>
      <cdr:x>0.10081</cdr:x>
      <cdr:y>0.08553</cdr:y>
    </cdr:from>
    <cdr:to>
      <cdr:x>0.14681</cdr:x>
      <cdr:y>0.16614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CDC6FFF7-F7BE-8C33-F85C-BF9ABB1AFC36}"/>
            </a:ext>
          </a:extLst>
        </cdr:cNvPr>
        <cdr:cNvSpPr txBox="1"/>
      </cdr:nvSpPr>
      <cdr:spPr>
        <a:xfrm xmlns:a="http://schemas.openxmlformats.org/drawingml/2006/main">
          <a:off x="727404" y="346404"/>
          <a:ext cx="331951" cy="326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400">
              <a:latin typeface="EC Square Sans Cond Pro" panose="020B05060400000200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0.89464</cdr:x>
      <cdr:y>0.08067</cdr:y>
    </cdr:from>
    <cdr:to>
      <cdr:x>0.96792</cdr:x>
      <cdr:y>0.18914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DC6FFF7-F7BE-8C33-F85C-BF9ABB1AFC36}"/>
            </a:ext>
          </a:extLst>
        </cdr:cNvPr>
        <cdr:cNvSpPr txBox="1"/>
      </cdr:nvSpPr>
      <cdr:spPr>
        <a:xfrm xmlns:a="http://schemas.openxmlformats.org/drawingml/2006/main">
          <a:off x="6455542" y="326696"/>
          <a:ext cx="528768" cy="4393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400">
              <a:latin typeface="EC Square Sans Cond Pro" panose="020B0506040000020004" pitchFamily="34" charset="0"/>
            </a:rPr>
            <a:t>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0.42982</cdr:x>
      <cdr:y>0.08794</cdr:y>
    </cdr:from>
    <cdr:to>
      <cdr:x>0.43097</cdr:x>
      <cdr:y>0.61966</cdr:y>
    </cdr:to>
    <cdr:cxnSp macro="">
      <cdr:nvCxnSpPr>
        <cdr:cNvPr id="3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5000000}"/>
            </a:ext>
          </a:extLst>
        </cdr:cNvPr>
        <cdr:cNvCxnSpPr/>
      </cdr:nvCxnSpPr>
      <cdr:spPr>
        <a:xfrm xmlns:a="http://schemas.openxmlformats.org/drawingml/2006/main" flipH="1">
          <a:off x="3103630" y="356153"/>
          <a:ext cx="8283" cy="215347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0.92543</cdr:y>
    </cdr:from>
    <cdr:to>
      <cdr:x>0.97319</cdr:x>
      <cdr:y>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9E43F49C-BA44-42F7-0888-5A4070BF7858}"/>
            </a:ext>
          </a:extLst>
        </cdr:cNvPr>
        <cdr:cNvSpPr txBox="1"/>
      </cdr:nvSpPr>
      <cdr:spPr>
        <a:xfrm xmlns:a="http://schemas.openxmlformats.org/drawingml/2006/main">
          <a:off x="0" y="2438003"/>
          <a:ext cx="3028866" cy="1964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i="1">
              <a:latin typeface="EC Square Sans Cond Pro" panose="020B0506040000020004" pitchFamily="34" charset="0"/>
            </a:rPr>
            <a:t>Note: </a:t>
          </a:r>
          <a:r>
            <a:rPr lang="pl-PL" sz="1400" i="0">
              <a:latin typeface="EC Square Sans Cond Pro" panose="020B0506040000020004" pitchFamily="34" charset="0"/>
            </a:rPr>
            <a:t>3 month</a:t>
          </a:r>
          <a:r>
            <a:rPr lang="en-IE" sz="1400" i="0">
              <a:latin typeface="EC Square Sans Cond Pro" panose="020B0506040000020004" pitchFamily="34" charset="0"/>
            </a:rPr>
            <a:t>s</a:t>
          </a:r>
          <a:r>
            <a:rPr lang="pl-PL" sz="1400" i="0">
              <a:latin typeface="EC Square Sans Cond Pro" panose="020B0506040000020004" pitchFamily="34" charset="0"/>
            </a:rPr>
            <a:t> Eur</a:t>
          </a:r>
          <a:r>
            <a:rPr lang="en-IE" sz="1400" i="0">
              <a:latin typeface="EC Square Sans Cond Pro" panose="020B0506040000020004" pitchFamily="34" charset="0"/>
            </a:rPr>
            <a:t>i</a:t>
          </a:r>
          <a:r>
            <a:rPr lang="pl-PL" sz="1400" i="0">
              <a:latin typeface="EC Square Sans Cond Pro" panose="020B0506040000020004" pitchFamily="34" charset="0"/>
            </a:rPr>
            <a:t>bor</a:t>
          </a:r>
          <a:r>
            <a:rPr lang="pl-PL" sz="1400" i="0" baseline="0">
              <a:latin typeface="EC Square Sans Cond Pro" panose="020B0506040000020004" pitchFamily="34" charset="0"/>
            </a:rPr>
            <a:t>, expectations based on future contracts</a:t>
          </a:r>
          <a:r>
            <a:rPr lang="en-IE" sz="1400" i="0" baseline="0">
              <a:latin typeface="EC Square Sans Cond Pro" panose="020B0506040000020004" pitchFamily="34" charset="0"/>
            </a:rPr>
            <a:t>.</a:t>
          </a:r>
          <a:endParaRPr lang="en-IE" sz="1400">
            <a:latin typeface="EC Square Sans Cond Pro" panose="020B05060400000200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0.87798</cdr:y>
    </cdr:from>
    <cdr:to>
      <cdr:x>1</cdr:x>
      <cdr:y>0.93963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92B0F33C-E5A2-6762-FD99-AEBF5D171576}"/>
            </a:ext>
          </a:extLst>
        </cdr:cNvPr>
        <cdr:cNvSpPr txBox="1"/>
      </cdr:nvSpPr>
      <cdr:spPr>
        <a:xfrm xmlns:a="http://schemas.openxmlformats.org/drawingml/2006/main">
          <a:off x="0" y="2312988"/>
          <a:ext cx="3112294" cy="1624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i="1" dirty="0">
              <a:latin typeface="EC Square Sans Cond Pro" panose="020B0506040000020004" pitchFamily="34" charset="0"/>
            </a:rPr>
            <a:t>Source</a:t>
          </a:r>
          <a:r>
            <a:rPr lang="en-IE" sz="1400" i="1" dirty="0">
              <a:latin typeface="EC Square Sans Cond Pro" panose="020B0506040000020004" pitchFamily="34" charset="0"/>
            </a:rPr>
            <a:t>:</a:t>
          </a:r>
          <a:r>
            <a:rPr lang="pl-PL" sz="1400" i="1" dirty="0">
              <a:latin typeface="EC Square Sans Cond Pro" panose="020B0506040000020004" pitchFamily="34" charset="0"/>
            </a:rPr>
            <a:t> </a:t>
          </a:r>
          <a:r>
            <a:rPr lang="pl-PL" sz="1400" i="0" dirty="0">
              <a:latin typeface="EC Square Sans Cond Pro" panose="020B0506040000020004" pitchFamily="34" charset="0"/>
            </a:rPr>
            <a:t>IHS </a:t>
          </a:r>
          <a:r>
            <a:rPr lang="pl-PL" sz="1400" i="0" dirty="0" err="1">
              <a:latin typeface="EC Square Sans Cond Pro" panose="020B0506040000020004" pitchFamily="34" charset="0"/>
            </a:rPr>
            <a:t>Markit</a:t>
          </a:r>
          <a:r>
            <a:rPr lang="pl-PL" sz="1400" i="0" dirty="0">
              <a:latin typeface="EC Square Sans Cond Pro" panose="020B0506040000020004" pitchFamily="34" charset="0"/>
            </a:rPr>
            <a:t>, </a:t>
          </a:r>
          <a:r>
            <a:rPr lang="pl-PL" sz="1400" i="0" dirty="0" err="1">
              <a:latin typeface="EC Square Sans Cond Pro" panose="020B0506040000020004" pitchFamily="34" charset="0"/>
            </a:rPr>
            <a:t>Refinitiv</a:t>
          </a:r>
          <a:r>
            <a:rPr lang="pl-PL" sz="1400" i="0" dirty="0">
              <a:latin typeface="EC Square Sans Cond Pro" panose="020B0506040000020004" pitchFamily="34" charset="0"/>
            </a:rPr>
            <a:t>, </a:t>
          </a:r>
          <a:r>
            <a:rPr lang="pl-PL" sz="1400" dirty="0">
              <a:latin typeface="EC Square Sans Cond Pro" panose="020B0506040000020004" pitchFamily="34" charset="0"/>
            </a:rPr>
            <a:t>Bloomberg</a:t>
          </a:r>
          <a:r>
            <a:rPr lang="en-IE" sz="1400" dirty="0">
              <a:latin typeface="EC Square Sans Cond Pro" panose="020B0506040000020004" pitchFamily="34" charset="0"/>
            </a:rPr>
            <a:t>.</a:t>
          </a:r>
        </a:p>
      </cdr:txBody>
    </cdr:sp>
  </cdr:relSizeAnchor>
  <cdr:relSizeAnchor xmlns:cdr="http://schemas.openxmlformats.org/drawingml/2006/chartDrawing">
    <cdr:from>
      <cdr:x>0.08327</cdr:x>
      <cdr:y>0.06964</cdr:y>
    </cdr:from>
    <cdr:to>
      <cdr:x>0.13388</cdr:x>
      <cdr:y>0.16565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61C09BFD-C7CE-6134-7150-4A27A8174A04}"/>
            </a:ext>
          </a:extLst>
        </cdr:cNvPr>
        <cdr:cNvSpPr txBox="1"/>
      </cdr:nvSpPr>
      <cdr:spPr>
        <a:xfrm xmlns:a="http://schemas.openxmlformats.org/drawingml/2006/main">
          <a:off x="601302" y="282062"/>
          <a:ext cx="365416" cy="388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400">
              <a:latin typeface="EC Square Sans Cond Pro" panose="020B0506040000020004" pitchFamily="34" charset="0"/>
            </a:rPr>
            <a:t>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0.78509</cdr:x>
      <cdr:y>0.93122</cdr:y>
    </cdr:from>
    <cdr:to>
      <cdr:x>1</cdr:x>
      <cdr:y>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DF086A7-29D5-BE22-14DF-517FCEF8086A}"/>
            </a:ext>
          </a:extLst>
        </cdr:cNvPr>
        <cdr:cNvSpPr txBox="1"/>
      </cdr:nvSpPr>
      <cdr:spPr>
        <a:xfrm xmlns:a="http://schemas.openxmlformats.org/drawingml/2006/main">
          <a:off x="6444716" y="4417773"/>
          <a:ext cx="1764196" cy="3262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i="1" dirty="0">
              <a:latin typeface="EC Square Sans Cond Pro" panose="020B0506040000020004" pitchFamily="34" charset="0"/>
              <a:cs typeface="Times New Roman" panose="02020603050405020304" pitchFamily="18" charset="0"/>
            </a:rPr>
            <a:t>Source:</a:t>
          </a:r>
          <a:r>
            <a:rPr lang="en-GB" sz="1400" dirty="0">
              <a:latin typeface="EC Square Sans Cond Pro" panose="020B0506040000020004" pitchFamily="34" charset="0"/>
              <a:cs typeface="Times New Roman" panose="02020603050405020304" pitchFamily="18" charset="0"/>
            </a:rPr>
            <a:t> </a:t>
          </a:r>
          <a:r>
            <a:rPr lang="pl-PL" sz="1400" dirty="0">
              <a:latin typeface="EC Square Sans Cond Pro" panose="020B0506040000020004" pitchFamily="34" charset="0"/>
              <a:cs typeface="Times New Roman" panose="02020603050405020304" pitchFamily="18" charset="0"/>
            </a:rPr>
            <a:t>S&amp;P Global</a:t>
          </a:r>
          <a:r>
            <a:rPr lang="en-GB" sz="1400" dirty="0">
              <a:latin typeface="EC Square Sans Cond Pro" panose="020B0506040000020004" pitchFamily="34" charset="0"/>
              <a:cs typeface="Times New Roman" panose="02020603050405020304" pitchFamily="18" charset="0"/>
            </a:rPr>
            <a:t>. 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0.76684</cdr:x>
      <cdr:y>0.03241</cdr:y>
    </cdr:from>
    <cdr:to>
      <cdr:x>0.76791</cdr:x>
      <cdr:y>0.75425</cdr:y>
    </cdr:to>
    <cdr:sp macro="" textlink="">
      <cdr:nvSpPr>
        <cdr:cNvPr id="3" name="Line 1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537452" y="134057"/>
          <a:ext cx="7726" cy="298592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prstDash val="dash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GB"/>
        </a:p>
      </cdr:txBody>
    </cdr:sp>
  </cdr:relSizeAnchor>
  <cdr:relSizeAnchor xmlns:cdr="http://schemas.openxmlformats.org/drawingml/2006/chartDrawing">
    <cdr:from>
      <cdr:x>0.75287</cdr:x>
      <cdr:y>0.111</cdr:y>
    </cdr:from>
    <cdr:to>
      <cdr:x>0.9052</cdr:x>
      <cdr:y>0.17902</cdr:y>
    </cdr:to>
    <cdr:sp macro="" textlink="">
      <cdr:nvSpPr>
        <cdr:cNvPr id="4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58957" y="288733"/>
          <a:ext cx="497526" cy="1769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GB" sz="1400" b="0" i="1" u="none" strike="noStrike" baseline="0">
              <a:solidFill>
                <a:srgbClr val="000000"/>
              </a:solidFill>
              <a:latin typeface="EC Square Sans Cond Pro" panose="020B0506040000020004" pitchFamily="34" charset="0"/>
              <a:cs typeface="Times New Roman"/>
            </a:rPr>
            <a:t>forecast</a:t>
          </a:r>
        </a:p>
      </cdr:txBody>
    </cdr:sp>
  </cdr:relSizeAnchor>
  <cdr:relSizeAnchor xmlns:cdr="http://schemas.openxmlformats.org/drawingml/2006/chartDrawing">
    <cdr:from>
      <cdr:x>0.07865</cdr:x>
      <cdr:y>0.01473</cdr:y>
    </cdr:from>
    <cdr:to>
      <cdr:x>0.19506</cdr:x>
      <cdr:y>0.09578</cdr:y>
    </cdr:to>
    <cdr:sp macro="" textlink="">
      <cdr:nvSpPr>
        <cdr:cNvPr id="5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567956" y="60929"/>
          <a:ext cx="840611" cy="3352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0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GB" sz="1400" b="0" i="0" u="none" strike="noStrike" baseline="0">
              <a:solidFill>
                <a:srgbClr val="000000"/>
              </a:solidFill>
              <a:latin typeface="EC Square Sans Cond Pro" panose="020B0506040000020004" pitchFamily="34" charset="0"/>
              <a:cs typeface="Times New Roman"/>
            </a:rPr>
            <a:t>pps. 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0.0935</cdr:x>
      <cdr:y>0.06393</cdr:y>
    </cdr:from>
    <cdr:to>
      <cdr:x>0.27997</cdr:x>
      <cdr:y>0.13018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8092" y="316562"/>
          <a:ext cx="1651562" cy="328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i="0" dirty="0">
              <a:latin typeface="EC Square Sans Cond Pro" panose="020B0506040000020004" pitchFamily="34" charset="0"/>
              <a:cs typeface="Times New Roman" panose="02020603050405020304" pitchFamily="18" charset="0"/>
            </a:rPr>
            <a:t>y-o-y %</a:t>
          </a:r>
          <a:endParaRPr lang="en-GB" sz="1400" i="0" dirty="0">
            <a:latin typeface="EC Square Sans Cond Pro" panose="020B05060400000200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0.81134</cdr:x>
      <cdr:y>0.08053</cdr:y>
    </cdr:from>
    <cdr:to>
      <cdr:x>0.8137</cdr:x>
      <cdr:y>0.72094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D85EE28F-D0C5-4F5F-906F-EE64F5B60D88}"/>
            </a:ext>
          </a:extLst>
        </cdr:cNvPr>
        <cdr:cNvCxnSpPr/>
      </cdr:nvCxnSpPr>
      <cdr:spPr>
        <a:xfrm xmlns:a="http://schemas.openxmlformats.org/drawingml/2006/main">
          <a:off x="2537921" y="213749"/>
          <a:ext cx="7383" cy="169984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0.84407</cdr:x>
      <cdr:y>0.07765</cdr:y>
    </cdr:from>
    <cdr:to>
      <cdr:x>0.95913</cdr:x>
      <cdr:y>0.1439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097643" y="314552"/>
          <a:ext cx="831169" cy="268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i="1">
              <a:latin typeface="EC Square Sans Cond Pro" panose="020B0506040000020004" pitchFamily="34" charset="0"/>
              <a:cs typeface="Times New Roman" panose="02020603050405020304" pitchFamily="18" charset="0"/>
            </a:rPr>
            <a:t>forecast</a:t>
          </a:r>
          <a:endParaRPr lang="en-GB" sz="1400" i="1">
            <a:latin typeface="EC Square Sans Cond Pro" panose="020B05060400000200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0.72584</cdr:x>
      <cdr:y>0</cdr:y>
    </cdr:from>
    <cdr:to>
      <cdr:x>0.72847</cdr:x>
      <cdr:y>0.89926</cdr:y>
    </cdr:to>
    <cdr:sp macro="" textlink="">
      <cdr:nvSpPr>
        <cdr:cNvPr id="2" name="Line 2">
          <a:extLst xmlns:a="http://schemas.openxmlformats.org/drawingml/2006/main">
            <a:ext uri="{FF2B5EF4-FFF2-40B4-BE49-F238E27FC236}">
              <a16:creationId xmlns:a16="http://schemas.microsoft.com/office/drawing/2014/main" id="{D6E6F200-21FB-4F77-B8C9-27E5898262C1}"/>
            </a:ext>
          </a:extLst>
        </cdr:cNvPr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226050" y="0"/>
          <a:ext cx="18925" cy="364198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prstDash val="dash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GB"/>
        </a:p>
      </cdr:txBody>
    </cdr:sp>
  </cdr:relSizeAnchor>
  <cdr:relSizeAnchor xmlns:cdr="http://schemas.openxmlformats.org/drawingml/2006/chartDrawing">
    <cdr:from>
      <cdr:x>0.78171</cdr:x>
      <cdr:y>0.11466</cdr:y>
    </cdr:from>
    <cdr:to>
      <cdr:x>0.94841</cdr:x>
      <cdr:y>0.20116</cdr:y>
    </cdr:to>
    <cdr:sp macro="" textlink="">
      <cdr:nvSpPr>
        <cdr:cNvPr id="3" name="Text Box 1">
          <a:extLst xmlns:a="http://schemas.openxmlformats.org/drawingml/2006/main">
            <a:ext uri="{FF2B5EF4-FFF2-40B4-BE49-F238E27FC236}">
              <a16:creationId xmlns:a16="http://schemas.microsoft.com/office/drawing/2014/main" id="{69837BB8-E215-4C3D-87A9-643400FABCB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28312" y="464359"/>
          <a:ext cx="1200213" cy="3503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22860" rIns="18288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GB" sz="1400" b="0" i="1" u="none" strike="noStrike" baseline="0" dirty="0">
              <a:solidFill>
                <a:srgbClr val="000000"/>
              </a:solidFill>
              <a:latin typeface="EC Square Sans Cond Pro" panose="020B0506040000020004" pitchFamily="34" charset="0"/>
              <a:cs typeface="Times New Roman"/>
            </a:rPr>
            <a:t>forecast</a:t>
          </a:r>
          <a:endParaRPr lang="en-GB" sz="1400" i="1" dirty="0">
            <a:latin typeface="EC Square Sans Cond Pro" panose="020B0506040000020004" pitchFamily="34" charset="0"/>
          </a:endParaRPr>
        </a:p>
      </cdr:txBody>
    </cdr:sp>
  </cdr:relSizeAnchor>
  <cdr:relSizeAnchor xmlns:cdr="http://schemas.openxmlformats.org/drawingml/2006/chartDrawing">
    <cdr:from>
      <cdr:x>0.00706</cdr:x>
      <cdr:y>0.01254</cdr:y>
    </cdr:from>
    <cdr:to>
      <cdr:x>0.17375</cdr:x>
      <cdr:y>0.09905</cdr:y>
    </cdr:to>
    <cdr:sp macro="" textlink="">
      <cdr:nvSpPr>
        <cdr:cNvPr id="10" name="Text Box 1">
          <a:extLst xmlns:a="http://schemas.openxmlformats.org/drawingml/2006/main">
            <a:ext uri="{FF2B5EF4-FFF2-40B4-BE49-F238E27FC236}">
              <a16:creationId xmlns:a16="http://schemas.microsoft.com/office/drawing/2014/main" id="{94569AEB-9116-49DA-A084-23D609E14936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1200213" cy="3503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22860" rIns="18288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GB" sz="1400" b="0" i="1" u="none" strike="noStrike" baseline="0" dirty="0">
              <a:solidFill>
                <a:srgbClr val="000000"/>
              </a:solidFill>
              <a:latin typeface="EC Square Sans Cond Pro" panose="020B0506040000020004" pitchFamily="34" charset="0"/>
              <a:cs typeface="Times New Roman"/>
            </a:rPr>
            <a:t>% of GDP</a:t>
          </a:r>
          <a:endParaRPr lang="en-GB" sz="1400" i="1" dirty="0">
            <a:latin typeface="EC Square Sans Cond Pro" panose="020B05060400000200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CBC1878A-B9C1-492F-9D75-045B8ED46E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7799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814388" y="744538"/>
            <a:ext cx="84280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114483D2-E30A-422A-A1DC-2D57C2D741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0372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828126" algn="l" rtl="0" fontAlgn="base">
      <a:spcBef>
        <a:spcPct val="3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1656253" algn="l" rtl="0" fontAlgn="base">
      <a:spcBef>
        <a:spcPct val="3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2484379" algn="l" rtl="0" fontAlgn="base">
      <a:spcBef>
        <a:spcPct val="3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3312505" algn="l" rtl="0" fontAlgn="base">
      <a:spcBef>
        <a:spcPct val="3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4140632" algn="l" defTabSz="16562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4968758" algn="l" defTabSz="16562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796885" algn="l" defTabSz="16562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625011" algn="l" defTabSz="16562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483D2-E30A-422A-A1DC-2D57C2D7415B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7548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483D2-E30A-422A-A1DC-2D57C2D7415B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4486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483D2-E30A-422A-A1DC-2D57C2D7415B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4942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93687F58-D389-7780-3EF9-B1EBA2385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"/>
            <a:ext cx="20105688" cy="88766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EC21804D-9356-4547-3873-8D534C3E74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"/>
            <a:ext cx="20105688" cy="8876683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 bwMode="auto">
          <a:xfrm>
            <a:off x="5372325" y="3968478"/>
            <a:ext cx="4912000" cy="7167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2346546" y="3942217"/>
            <a:ext cx="3072354" cy="7167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 userDrawn="1"/>
        </p:nvSpPr>
        <p:spPr bwMode="auto">
          <a:xfrm>
            <a:off x="12331648" y="3925988"/>
            <a:ext cx="339983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5625" tIns="82813" rIns="165625" bIns="82813" numCol="1" anchor="ctr" anchorCtr="0" compatLnSpc="1">
            <a:prstTxWarp prst="textNoShape">
              <a:avLst/>
            </a:prstTxWarp>
          </a:bodyPr>
          <a:lstStyle>
            <a:lvl1pPr marL="1270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91810" algn="l"/>
              </a:tabLst>
              <a:defRPr sz="4800" b="0">
                <a:solidFill>
                  <a:schemeClr val="bg1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2pPr>
            <a:lvl3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3pPr>
            <a:lvl4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4pPr>
            <a:lvl5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5pPr>
            <a:lvl6pPr marL="1477976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6pPr>
            <a:lvl7pPr marL="2306102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7pPr>
            <a:lvl8pPr marL="3134228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8pPr>
            <a:lvl9pPr marL="3962355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sz="4000" b="0" i="0" kern="1200" dirty="0">
                <a:solidFill>
                  <a:srgbClr val="A4C660"/>
                </a:solidFill>
                <a:effectLst/>
                <a:latin typeface="EC Square Sans Pro" panose="020B0506040000020004" pitchFamily="34" charset="0"/>
                <a:ea typeface="+mj-ea"/>
                <a:cs typeface="+mj-cs"/>
              </a:rPr>
              <a:t>#</a:t>
            </a:r>
            <a:r>
              <a:rPr lang="en-GB" sz="4000" b="0" i="0" kern="1200" dirty="0" err="1">
                <a:solidFill>
                  <a:srgbClr val="A4C660"/>
                </a:solidFill>
                <a:effectLst/>
                <a:latin typeface="EC Square Sans Pro" panose="020B0506040000020004" pitchFamily="34" charset="0"/>
                <a:ea typeface="+mj-ea"/>
                <a:cs typeface="+mj-cs"/>
              </a:rPr>
              <a:t>ECForecast</a:t>
            </a:r>
            <a:endParaRPr lang="en-GB" sz="2800" kern="0" dirty="0">
              <a:solidFill>
                <a:srgbClr val="A4C660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5385772" y="5580333"/>
            <a:ext cx="2319712" cy="514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5385772" y="6098530"/>
            <a:ext cx="5128023" cy="715887"/>
          </a:xfrm>
          <a:prstGeom prst="rect">
            <a:avLst/>
          </a:prstGeom>
          <a:solidFill>
            <a:srgbClr val="A4C66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22"/>
          <p:cNvSpPr/>
          <p:nvPr userDrawn="1"/>
        </p:nvSpPr>
        <p:spPr bwMode="auto">
          <a:xfrm>
            <a:off x="5385773" y="6813756"/>
            <a:ext cx="10043680" cy="6586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5398508" y="4010420"/>
            <a:ext cx="4934464" cy="695692"/>
          </a:xfrm>
        </p:spPr>
        <p:txBody>
          <a:bodyPr/>
          <a:lstStyle>
            <a:lvl1pPr marL="0" indent="0">
              <a:buNone/>
              <a:defRPr sz="3600">
                <a:solidFill>
                  <a:srgbClr val="A4C660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  <a:endParaRPr lang="en-IE" dirty="0"/>
          </a:p>
        </p:txBody>
      </p:sp>
      <p:sp>
        <p:nvSpPr>
          <p:cNvPr id="31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13450" y="5614669"/>
            <a:ext cx="2292034" cy="486435"/>
          </a:xfrm>
        </p:spPr>
        <p:txBody>
          <a:bodyPr/>
          <a:lstStyle>
            <a:lvl1pPr marL="0" indent="0">
              <a:buNone/>
              <a:defRPr sz="2000" baseline="0">
                <a:solidFill>
                  <a:srgbClr val="A4C660"/>
                </a:solidFill>
              </a:defRPr>
            </a:lvl1pPr>
          </a:lstStyle>
          <a:p>
            <a:pPr lvl="0"/>
            <a:r>
              <a:rPr lang="en-GB" dirty="0"/>
              <a:t>DATE</a:t>
            </a:r>
            <a:endParaRPr lang="en-IE" dirty="0"/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413450" y="6094337"/>
            <a:ext cx="4884321" cy="677662"/>
          </a:xfr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</a:t>
            </a:r>
            <a:endParaRPr lang="en-IE" dirty="0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5417381" y="6829705"/>
            <a:ext cx="10545032" cy="642679"/>
          </a:xfrm>
        </p:spPr>
        <p:txBody>
          <a:bodyPr/>
          <a:lstStyle>
            <a:lvl1pPr marL="0" indent="0">
              <a:buNone/>
              <a:defRPr sz="3600" baseline="0">
                <a:solidFill>
                  <a:srgbClr val="A4C660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  <a:endParaRPr lang="en-IE" dirty="0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5372325" y="3155882"/>
            <a:ext cx="10057127" cy="809757"/>
          </a:xfrm>
          <a:prstGeom prst="rect">
            <a:avLst/>
          </a:prstGeom>
          <a:solidFill>
            <a:srgbClr val="A4C66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5372325" y="3191887"/>
            <a:ext cx="9289032" cy="800222"/>
          </a:xfrm>
        </p:spPr>
        <p:txBody>
          <a:bodyPr/>
          <a:lstStyle>
            <a:lvl1pPr marL="0" indent="0">
              <a:buNone/>
              <a:defRPr sz="4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4146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"/>
            <a:ext cx="20105688" cy="887668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9756" y="7967836"/>
            <a:ext cx="4691327" cy="616589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51844" y="2279204"/>
            <a:ext cx="18002000" cy="4320034"/>
          </a:xfrm>
        </p:spPr>
        <p:txBody>
          <a:bodyPr/>
          <a:lstStyle>
            <a:lvl1pPr marL="571500" indent="-571500">
              <a:buClr>
                <a:srgbClr val="9CBF70"/>
              </a:buClr>
              <a:buFont typeface="Arial" panose="020B0604020202020204" pitchFamily="34" charset="0"/>
              <a:buChar char="•"/>
              <a:defRPr sz="4000" i="0">
                <a:solidFill>
                  <a:srgbClr val="A4C660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/>
              <a:t>This is a bullet point list</a:t>
            </a:r>
            <a:endParaRPr lang="en-IE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51844" y="190972"/>
            <a:ext cx="18002000" cy="121262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4800" b="1" i="0" baseline="0">
                <a:solidFill>
                  <a:srgbClr val="A4C660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/>
              <a:t>This is a 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2588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Title and numb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"/>
            <a:ext cx="20105688" cy="887668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9756" y="7967836"/>
            <a:ext cx="4691327" cy="616589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51844" y="2279204"/>
            <a:ext cx="18002000" cy="4320034"/>
          </a:xfrm>
        </p:spPr>
        <p:txBody>
          <a:bodyPr/>
          <a:lstStyle>
            <a:lvl1pPr marL="742950" indent="-742950">
              <a:buClr>
                <a:srgbClr val="9CBF70"/>
              </a:buClr>
              <a:buFont typeface="+mj-lt"/>
              <a:buAutoNum type="arabicPeriod"/>
              <a:defRPr sz="4000" i="0">
                <a:solidFill>
                  <a:srgbClr val="A4C660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/>
              <a:t>This is a number list</a:t>
            </a:r>
            <a:endParaRPr lang="en-IE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51844" y="190972"/>
            <a:ext cx="18002000" cy="121262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4800" b="1" i="0" baseline="0">
                <a:solidFill>
                  <a:srgbClr val="A4C660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/>
              <a:t>This is a 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3085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"/>
            <a:ext cx="20105688" cy="887668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9756" y="7967836"/>
            <a:ext cx="4691327" cy="616589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51844" y="1519084"/>
            <a:ext cx="18002000" cy="832128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600" i="0" baseline="0">
                <a:solidFill>
                  <a:srgbClr val="A4C660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/>
              <a:t>Title for the graphic</a:t>
            </a:r>
            <a:endParaRPr lang="en-IE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1051844" y="2466698"/>
            <a:ext cx="18002000" cy="4709050"/>
          </a:xfrm>
        </p:spPr>
        <p:txBody>
          <a:bodyPr/>
          <a:lstStyle>
            <a:lvl1pPr marL="0" indent="0" algn="l">
              <a:buNone/>
              <a:defRPr sz="3200">
                <a:solidFill>
                  <a:srgbClr val="A4C660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GB" dirty="0"/>
              <a:t>Graphic</a:t>
            </a:r>
            <a:endParaRPr lang="en-IE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51844" y="190972"/>
            <a:ext cx="18002000" cy="121262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4800" b="1" i="0" baseline="0">
                <a:solidFill>
                  <a:srgbClr val="A4C660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/>
              <a:t>This is a 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1191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itle and tw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"/>
            <a:ext cx="20105688" cy="887668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9756" y="7967836"/>
            <a:ext cx="4691327" cy="616589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07828" y="1519084"/>
            <a:ext cx="8712968" cy="832128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600" i="0" baseline="0">
                <a:solidFill>
                  <a:srgbClr val="A4C660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/>
              <a:t>Title for the graphic 1</a:t>
            </a:r>
            <a:endParaRPr lang="en-IE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07828" y="2351212"/>
            <a:ext cx="8712968" cy="4824536"/>
          </a:xfrm>
        </p:spPr>
        <p:txBody>
          <a:bodyPr/>
          <a:lstStyle>
            <a:lvl1pPr marL="0" indent="0" algn="l">
              <a:buNone/>
              <a:defRPr sz="3200">
                <a:solidFill>
                  <a:srgbClr val="A4C660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GB" dirty="0"/>
              <a:t>Graphic 1</a:t>
            </a:r>
            <a:endParaRPr lang="en-IE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10556900" y="2351212"/>
            <a:ext cx="8712968" cy="4824536"/>
          </a:xfrm>
        </p:spPr>
        <p:txBody>
          <a:bodyPr/>
          <a:lstStyle>
            <a:lvl1pPr marL="0" indent="0" algn="l">
              <a:buNone/>
              <a:defRPr sz="3200">
                <a:solidFill>
                  <a:srgbClr val="A4C660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GB" dirty="0"/>
              <a:t>Graphic 2</a:t>
            </a:r>
            <a:endParaRPr lang="en-IE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0556900" y="1519084"/>
            <a:ext cx="8712968" cy="832128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600" i="0" baseline="0">
                <a:solidFill>
                  <a:srgbClr val="A4C660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/>
              <a:t>Title for the graphic 2</a:t>
            </a:r>
            <a:endParaRPr lang="en-IE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907828" y="190972"/>
            <a:ext cx="18362040" cy="121262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4800" b="1" i="0" baseline="0">
                <a:solidFill>
                  <a:srgbClr val="A4C660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/>
              <a:t>This is a 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5375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9153" y="1734672"/>
            <a:ext cx="18095119" cy="12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2813" rIns="165625" bIns="828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9153" y="3226819"/>
            <a:ext cx="18231251" cy="456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5625" tIns="82813" rIns="165625" bIns="82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dirty="0"/>
              <a:t>Second </a:t>
            </a:r>
            <a:r>
              <a:rPr lang="fr-BE" altLang="en-US" dirty="0" err="1"/>
              <a:t>level</a:t>
            </a:r>
            <a:endParaRPr lang="en-GB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5285" y="8085543"/>
            <a:ext cx="4691327" cy="61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5625" tIns="82813" rIns="165625" bIns="82813" numCol="1" anchor="t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69444" y="8085543"/>
            <a:ext cx="6366801" cy="61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5625" tIns="82813" rIns="165625" bIns="82813" numCol="1" anchor="t" anchorCtr="0" compatLnSpc="1">
            <a:prstTxWarp prst="textNoShape">
              <a:avLst/>
            </a:prstTxWarp>
          </a:bodyPr>
          <a:lstStyle>
            <a:lvl1pPr algn="ctr">
              <a:defRPr sz="25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409077" y="8085543"/>
            <a:ext cx="4691327" cy="61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5625" tIns="82813" rIns="165625" bIns="82813" numCol="1" anchor="t" anchorCtr="0" compatLnSpc="1">
            <a:prstTxWarp prst="textNoShape">
              <a:avLst/>
            </a:prstTxWarp>
          </a:bodyPr>
          <a:lstStyle>
            <a:lvl1pPr algn="r">
              <a:defRPr sz="25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4D4143E6-BB5B-462F-BBA2-999BBFD1777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marL="649849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F5494"/>
          </a:solidFill>
          <a:latin typeface="EC Square Sans Pro" panose="020B0506040000020004" pitchFamily="34" charset="0"/>
          <a:ea typeface="+mj-ea"/>
          <a:cs typeface="+mj-cs"/>
        </a:defRPr>
      </a:lvl1pPr>
      <a:lvl2pPr marL="649849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F5494"/>
          </a:solidFill>
          <a:latin typeface="Verdana" pitchFamily="34" charset="0"/>
        </a:defRPr>
      </a:lvl2pPr>
      <a:lvl3pPr marL="649849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F5494"/>
          </a:solidFill>
          <a:latin typeface="Verdana" pitchFamily="34" charset="0"/>
        </a:defRPr>
      </a:lvl3pPr>
      <a:lvl4pPr marL="649849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F5494"/>
          </a:solidFill>
          <a:latin typeface="Verdana" pitchFamily="34" charset="0"/>
        </a:defRPr>
      </a:lvl4pPr>
      <a:lvl5pPr marL="649849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F5494"/>
          </a:solidFill>
          <a:latin typeface="Verdana" pitchFamily="34" charset="0"/>
        </a:defRPr>
      </a:lvl5pPr>
      <a:lvl6pPr marL="1477976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F5494"/>
          </a:solidFill>
          <a:latin typeface="Verdana" pitchFamily="34" charset="0"/>
        </a:defRPr>
      </a:lvl6pPr>
      <a:lvl7pPr marL="2306102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F5494"/>
          </a:solidFill>
          <a:latin typeface="Verdana" pitchFamily="34" charset="0"/>
        </a:defRPr>
      </a:lvl7pPr>
      <a:lvl8pPr marL="3134228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F5494"/>
          </a:solidFill>
          <a:latin typeface="Verdana" pitchFamily="34" charset="0"/>
        </a:defRPr>
      </a:lvl8pPr>
      <a:lvl9pPr marL="3962355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F5494"/>
          </a:solidFill>
          <a:latin typeface="Verdana" pitchFamily="34" charset="0"/>
        </a:defRPr>
      </a:lvl9pPr>
    </p:titleStyle>
    <p:bodyStyle>
      <a:lvl1pPr marL="621095" indent="-621095" algn="l" rtl="0" eaLnBrk="1" fontAlgn="base" hangingPunct="1">
        <a:spcBef>
          <a:spcPct val="20000"/>
        </a:spcBef>
        <a:spcAft>
          <a:spcPct val="0"/>
        </a:spcAft>
        <a:buClr>
          <a:srgbClr val="0F5494"/>
        </a:buClr>
        <a:buChar char="•"/>
        <a:defRPr sz="4300" i="0">
          <a:solidFill>
            <a:srgbClr val="0F5494"/>
          </a:solidFill>
          <a:latin typeface="EC Square Sans Pro" panose="020B0506040000020004" pitchFamily="34" charset="0"/>
          <a:ea typeface="+mn-ea"/>
          <a:cs typeface="+mn-cs"/>
        </a:defRPr>
      </a:lvl1pPr>
      <a:lvl2pPr marL="1345705" indent="-517579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3600" b="1">
          <a:solidFill>
            <a:srgbClr val="0F5494"/>
          </a:solidFill>
          <a:latin typeface="+mn-lt"/>
        </a:defRPr>
      </a:lvl2pPr>
      <a:lvl3pPr marL="2070316" indent="-414063" algn="l" rtl="0" eaLnBrk="1" fontAlgn="base" hangingPunct="1">
        <a:spcBef>
          <a:spcPct val="20000"/>
        </a:spcBef>
        <a:spcAft>
          <a:spcPct val="0"/>
        </a:spcAft>
        <a:defRPr sz="2500">
          <a:solidFill>
            <a:srgbClr val="0F5494"/>
          </a:solidFill>
          <a:latin typeface="+mn-lt"/>
        </a:defRPr>
      </a:lvl3pPr>
      <a:lvl4pPr marL="2898442" indent="-414063" algn="l" rtl="0" eaLnBrk="1" fontAlgn="base" hangingPunct="1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Arial" charset="0"/>
        </a:defRPr>
      </a:lvl4pPr>
      <a:lvl5pPr marL="3726569" indent="-414063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Arial" charset="0"/>
        </a:defRPr>
      </a:lvl5pPr>
      <a:lvl6pPr marL="4554695" indent="-414063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Arial" charset="0"/>
        </a:defRPr>
      </a:lvl6pPr>
      <a:lvl7pPr marL="5382821" indent="-414063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Arial" charset="0"/>
        </a:defRPr>
      </a:lvl7pPr>
      <a:lvl8pPr marL="6210948" indent="-414063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Arial" charset="0"/>
        </a:defRPr>
      </a:lvl8pPr>
      <a:lvl9pPr marL="7039074" indent="-414063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6562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28126" algn="l" defTabSz="16562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56253" algn="l" defTabSz="16562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484379" algn="l" defTabSz="16562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12505" algn="l" defTabSz="16562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40632" algn="l" defTabSz="16562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968758" algn="l" defTabSz="16562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796885" algn="l" defTabSz="16562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625011" algn="l" defTabSz="16562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51844" y="1519084"/>
            <a:ext cx="18002000" cy="688112"/>
          </a:xfrm>
        </p:spPr>
        <p:txBody>
          <a:bodyPr/>
          <a:lstStyle/>
          <a:p>
            <a:r>
              <a:rPr lang="pl-PL" dirty="0" err="1"/>
              <a:t>Inflation</a:t>
            </a:r>
            <a:r>
              <a:rPr lang="pl-PL" dirty="0"/>
              <a:t> </a:t>
            </a:r>
            <a:r>
              <a:rPr lang="pl-PL" dirty="0" err="1"/>
              <a:t>breakdown</a:t>
            </a:r>
            <a:r>
              <a:rPr lang="pl-PL" dirty="0"/>
              <a:t>, EU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91804" y="190972"/>
            <a:ext cx="18650072" cy="1212626"/>
          </a:xfrm>
        </p:spPr>
        <p:txBody>
          <a:bodyPr/>
          <a:lstStyle/>
          <a:p>
            <a:r>
              <a:rPr lang="en-IE" dirty="0"/>
              <a:t>Headline inflation declines but core inflation remains elevated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338114"/>
              </p:ext>
            </p:extLst>
          </p:nvPr>
        </p:nvGraphicFramePr>
        <p:xfrm>
          <a:off x="5588348" y="2322682"/>
          <a:ext cx="8856984" cy="4951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7815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172524" y="190972"/>
            <a:ext cx="5256584" cy="1212626"/>
          </a:xfrm>
        </p:spPr>
        <p:txBody>
          <a:bodyPr/>
          <a:lstStyle/>
          <a:p>
            <a:r>
              <a:rPr lang="it-IT" dirty="0"/>
              <a:t>EU </a:t>
            </a:r>
            <a:r>
              <a:rPr lang="it-IT" dirty="0" err="1"/>
              <a:t>inflation</a:t>
            </a:r>
            <a:r>
              <a:rPr lang="it-IT" dirty="0"/>
              <a:t> </a:t>
            </a:r>
            <a:r>
              <a:rPr lang="it-IT" dirty="0" err="1"/>
              <a:t>map</a:t>
            </a:r>
            <a:r>
              <a:rPr lang="it-IT" dirty="0"/>
              <a:t> 2023 &amp;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BC7BE-67E6-2B1C-8A2B-B032AB6EF8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92604" y="1559124"/>
            <a:ext cx="3816424" cy="1212626"/>
          </a:xfrm>
        </p:spPr>
        <p:txBody>
          <a:bodyPr/>
          <a:lstStyle/>
          <a:p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j-ea"/>
                <a:cs typeface="Calibri"/>
              </a:rPr>
              <a:t>Annual HICP inflation, %</a:t>
            </a:r>
          </a:p>
          <a:p>
            <a:endParaRPr lang="en-IE" dirty="0"/>
          </a:p>
        </p:txBody>
      </p:sp>
      <p:pic>
        <p:nvPicPr>
          <p:cNvPr id="4" name="Picture 3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0292579C-359B-DDC8-53E3-08B8E505E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8" y="479004"/>
            <a:ext cx="6591300" cy="6781800"/>
          </a:xfrm>
          <a:prstGeom prst="rect">
            <a:avLst/>
          </a:prstGeom>
        </p:spPr>
      </p:pic>
      <p:pic>
        <p:nvPicPr>
          <p:cNvPr id="7" name="Picture 6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2BCE7557-4634-32CE-3BAD-826C04665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019" y="479004"/>
            <a:ext cx="6591300" cy="6781800"/>
          </a:xfrm>
          <a:prstGeom prst="rect">
            <a:avLst/>
          </a:prstGeom>
        </p:spPr>
      </p:pic>
      <p:pic>
        <p:nvPicPr>
          <p:cNvPr id="9" name="Picture 8" descr="A picture containing screenshot, square, colorfulness, rectangle&#10;&#10;Description automatically generated">
            <a:extLst>
              <a:ext uri="{FF2B5EF4-FFF2-40B4-BE49-F238E27FC236}">
                <a16:creationId xmlns:a16="http://schemas.microsoft.com/office/drawing/2014/main" id="{CB6268D5-4858-AA37-B2B9-D612A96D7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724" y="3287316"/>
            <a:ext cx="1860761" cy="367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96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General government budget</a:t>
            </a:r>
            <a:r>
              <a:rPr lang="pl-PL" dirty="0"/>
              <a:t> </a:t>
            </a:r>
            <a:r>
              <a:rPr lang="en-GB" dirty="0"/>
              <a:t>balance, EU</a:t>
            </a:r>
          </a:p>
          <a:p>
            <a:endParaRPr lang="en-I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kern="0" dirty="0"/>
              <a:t>General government debt-to-GDP ratio, EU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Government deficits and debt ratios are on the mend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E3B2883-236B-4588-9F0B-72B90CDBEF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728068"/>
              </p:ext>
            </p:extLst>
          </p:nvPr>
        </p:nvGraphicFramePr>
        <p:xfrm>
          <a:off x="1255199" y="2351212"/>
          <a:ext cx="8340027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33E15F0-89E1-4E9A-B7B9-84C1841D9A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601585"/>
              </p:ext>
            </p:extLst>
          </p:nvPr>
        </p:nvGraphicFramePr>
        <p:xfrm>
          <a:off x="10916940" y="2351212"/>
          <a:ext cx="8568952" cy="515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9726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172524" y="190972"/>
            <a:ext cx="5616624" cy="1212626"/>
          </a:xfrm>
        </p:spPr>
        <p:txBody>
          <a:bodyPr/>
          <a:lstStyle/>
          <a:p>
            <a:r>
              <a:rPr lang="en-US" dirty="0"/>
              <a:t>Budgetary outlook 2023 &amp;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BC7BE-67E6-2B1C-8A2B-B032AB6EF8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92604" y="1559124"/>
            <a:ext cx="3816424" cy="121262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Calibri"/>
              </a:rPr>
              <a:t>Public deficits as % of GDP</a:t>
            </a:r>
          </a:p>
          <a:p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  <a:latin typeface="EC Square Sans Pro" panose="020B0506040000020004" pitchFamily="34" charset="0"/>
              <a:ea typeface="+mj-ea"/>
              <a:cs typeface="Calibri"/>
            </a:endParaRPr>
          </a:p>
          <a:p>
            <a:endParaRPr lang="en-IE" dirty="0"/>
          </a:p>
        </p:txBody>
      </p:sp>
      <p:pic>
        <p:nvPicPr>
          <p:cNvPr id="14" name="Picture 13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E836885C-79EE-2C7A-A4DB-261B6BABE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67" y="623020"/>
            <a:ext cx="6591300" cy="6781800"/>
          </a:xfrm>
          <a:prstGeom prst="rect">
            <a:avLst/>
          </a:prstGeom>
        </p:spPr>
      </p:pic>
      <p:pic>
        <p:nvPicPr>
          <p:cNvPr id="16" name="Picture 15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14FC91EE-0F2D-DFD3-2A1E-7523E9605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488" y="551012"/>
            <a:ext cx="6591300" cy="6781800"/>
          </a:xfrm>
          <a:prstGeom prst="rect">
            <a:avLst/>
          </a:prstGeom>
        </p:spPr>
      </p:pic>
      <p:pic>
        <p:nvPicPr>
          <p:cNvPr id="18" name="Picture 17" descr="A picture containing screenshot, square, colorfulness, design&#10;&#10;Description automatically generated">
            <a:extLst>
              <a:ext uri="{FF2B5EF4-FFF2-40B4-BE49-F238E27FC236}">
                <a16:creationId xmlns:a16="http://schemas.microsoft.com/office/drawing/2014/main" id="{83C31F7C-7A4D-7EE3-C3C6-AADB22096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740" y="3143300"/>
            <a:ext cx="2184372" cy="367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1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51844" y="2279204"/>
            <a:ext cx="18002000" cy="482453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-   Higher-than-expected core inflation</a:t>
            </a:r>
          </a:p>
          <a:p>
            <a:pPr>
              <a:buFontTx/>
              <a:buChar char="-"/>
            </a:pPr>
            <a:r>
              <a:rPr lang="en-GB" dirty="0"/>
              <a:t>Stronger reaction of monetary policy leading to higher interest rates</a:t>
            </a:r>
          </a:p>
          <a:p>
            <a:pPr>
              <a:buFontTx/>
              <a:buChar char="-"/>
            </a:pPr>
            <a:r>
              <a:rPr lang="en-GB" dirty="0"/>
              <a:t>Less supportive international environment with heightened financial risks</a:t>
            </a:r>
          </a:p>
          <a:p>
            <a:pPr marL="0" indent="0">
              <a:buNone/>
            </a:pPr>
            <a:r>
              <a:rPr lang="en-GB" dirty="0"/>
              <a:t>+  Quicker pass-through of lower energy prices to firms and consumers</a:t>
            </a:r>
          </a:p>
          <a:p>
            <a:pPr marL="0" indent="0">
              <a:buNone/>
            </a:pPr>
            <a:r>
              <a:rPr lang="en-GB" dirty="0"/>
              <a:t>+  Lower headline inflation and stronger than expected private consumption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E" dirty="0"/>
              <a:t>Risks are tilted to the downside</a:t>
            </a:r>
          </a:p>
        </p:txBody>
      </p:sp>
    </p:spTree>
    <p:extLst>
      <p:ext uri="{BB962C8B-B14F-4D97-AF65-F5344CB8AC3E}">
        <p14:creationId xmlns:p14="http://schemas.microsoft.com/office/powerpoint/2010/main" val="1188199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424552" y="190972"/>
            <a:ext cx="5256584" cy="1212626"/>
          </a:xfrm>
        </p:spPr>
        <p:txBody>
          <a:bodyPr/>
          <a:lstStyle/>
          <a:p>
            <a:r>
              <a:rPr lang="it-IT" dirty="0"/>
              <a:t>EU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map</a:t>
            </a:r>
            <a:r>
              <a:rPr lang="it-IT" dirty="0"/>
              <a:t> 2023 &amp;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BC7BE-67E6-2B1C-8A2B-B032AB6EF8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47277" y="1631132"/>
            <a:ext cx="4176464" cy="832128"/>
          </a:xfrm>
        </p:spPr>
        <p:txBody>
          <a:bodyPr/>
          <a:lstStyle/>
          <a:p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j-ea"/>
                <a:cs typeface="Calibri"/>
              </a:rPr>
              <a:t>Real GDP growth, %</a:t>
            </a:r>
          </a:p>
          <a:p>
            <a:endParaRPr lang="en-IE" dirty="0"/>
          </a:p>
        </p:txBody>
      </p:sp>
      <p:pic>
        <p:nvPicPr>
          <p:cNvPr id="4" name="Picture 3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3C347DFB-C236-FA03-8A03-655B91F63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8" y="687355"/>
            <a:ext cx="6591300" cy="6781800"/>
          </a:xfrm>
          <a:prstGeom prst="rect">
            <a:avLst/>
          </a:prstGeom>
        </p:spPr>
      </p:pic>
      <p:pic>
        <p:nvPicPr>
          <p:cNvPr id="7" name="Picture 6" descr="A picture containing map&#10;&#10;Description automatically generated">
            <a:extLst>
              <a:ext uri="{FF2B5EF4-FFF2-40B4-BE49-F238E27FC236}">
                <a16:creationId xmlns:a16="http://schemas.microsoft.com/office/drawing/2014/main" id="{DC27C8BE-5266-7C90-645B-E57BB9BC7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971" y="687355"/>
            <a:ext cx="6591300" cy="6781800"/>
          </a:xfrm>
          <a:prstGeom prst="rect">
            <a:avLst/>
          </a:prstGeom>
        </p:spPr>
      </p:pic>
      <p:pic>
        <p:nvPicPr>
          <p:cNvPr id="9" name="Picture 8" descr="A picture containing screenshot, square, rectangle, colorfulness&#10;&#10;Description automatically generated">
            <a:extLst>
              <a:ext uri="{FF2B5EF4-FFF2-40B4-BE49-F238E27FC236}">
                <a16:creationId xmlns:a16="http://schemas.microsoft.com/office/drawing/2014/main" id="{77C6CEFC-D9FB-1CBA-696F-DFFA1E653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422" y="3287316"/>
            <a:ext cx="1781566" cy="380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51844" y="2063180"/>
            <a:ext cx="18002000" cy="5040560"/>
          </a:xfrm>
        </p:spPr>
        <p:txBody>
          <a:bodyPr/>
          <a:lstStyle/>
          <a:p>
            <a:r>
              <a:rPr lang="en-IE" dirty="0"/>
              <a:t>The EU economy expanded in the first quarter and is set to continue growing</a:t>
            </a:r>
          </a:p>
          <a:p>
            <a:r>
              <a:rPr lang="en-GB" dirty="0"/>
              <a:t>Europe is benefitting from declining energy prices and a resilient labour market, but faces tightening financing conditions</a:t>
            </a:r>
            <a:endParaRPr lang="en-IE" dirty="0"/>
          </a:p>
          <a:p>
            <a:r>
              <a:rPr lang="en-IE" dirty="0"/>
              <a:t>Headline </a:t>
            </a:r>
            <a:r>
              <a:rPr lang="en-GB" dirty="0"/>
              <a:t>inflation is declining rapidly, but core inflation remains high</a:t>
            </a:r>
            <a:endParaRPr lang="en-IE" dirty="0"/>
          </a:p>
          <a:p>
            <a:r>
              <a:rPr lang="en-IE" dirty="0"/>
              <a:t>Government deficits and debt ratios </a:t>
            </a:r>
            <a:r>
              <a:rPr lang="en-GB" dirty="0"/>
              <a:t>continue declining</a:t>
            </a:r>
            <a:endParaRPr lang="en-IE" dirty="0"/>
          </a:p>
          <a:p>
            <a:r>
              <a:rPr lang="en-GB" dirty="0"/>
              <a:t>The balance of risks has tilted back to the downside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BE" dirty="0"/>
              <a:t>Key messages </a:t>
            </a:r>
            <a:r>
              <a:rPr lang="en-IE" dirty="0"/>
              <a:t>from</a:t>
            </a:r>
            <a:r>
              <a:rPr lang="fr-BE" dirty="0"/>
              <a:t> the 2023 Spring </a:t>
            </a:r>
            <a:r>
              <a:rPr lang="fr-BE" dirty="0" err="1"/>
              <a:t>Forecast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67348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07828" y="1519084"/>
            <a:ext cx="9145016" cy="832128"/>
          </a:xfrm>
        </p:spPr>
        <p:txBody>
          <a:bodyPr/>
          <a:lstStyle/>
          <a:p>
            <a:r>
              <a:rPr lang="en-IE" dirty="0"/>
              <a:t>Natural gas, spot price and futures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BE" dirty="0" err="1"/>
              <a:t>Oil</a:t>
            </a:r>
            <a:r>
              <a:rPr lang="fr-BE" dirty="0"/>
              <a:t> </a:t>
            </a:r>
            <a:r>
              <a:rPr lang="fr-BE" dirty="0" err="1"/>
              <a:t>price</a:t>
            </a:r>
            <a:r>
              <a:rPr lang="fr-BE" dirty="0"/>
              <a:t>, </a:t>
            </a:r>
            <a:r>
              <a:rPr lang="en-IE" dirty="0"/>
              <a:t>spot price and futures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 dirty="0"/>
              <a:t>Energy </a:t>
            </a:r>
            <a:r>
              <a:rPr lang="fr-BE" dirty="0" err="1"/>
              <a:t>prices</a:t>
            </a:r>
            <a:r>
              <a:rPr lang="fr-BE" dirty="0"/>
              <a:t> continue to </a:t>
            </a:r>
            <a:r>
              <a:rPr lang="fr-BE" dirty="0" err="1"/>
              <a:t>decline</a:t>
            </a:r>
            <a:endParaRPr lang="en-IE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2205"/>
              </p:ext>
            </p:extLst>
          </p:nvPr>
        </p:nvGraphicFramePr>
        <p:xfrm>
          <a:off x="1880336" y="2689907"/>
          <a:ext cx="7200000" cy="409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0418269"/>
              </p:ext>
            </p:extLst>
          </p:nvPr>
        </p:nvGraphicFramePr>
        <p:xfrm>
          <a:off x="11025352" y="2685578"/>
          <a:ext cx="7200000" cy="4101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808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51844" y="1403598"/>
            <a:ext cx="18002000" cy="688112"/>
          </a:xfrm>
        </p:spPr>
        <p:txBody>
          <a:bodyPr/>
          <a:lstStyle/>
          <a:p>
            <a:r>
              <a:rPr lang="en-GB" dirty="0"/>
              <a:t>Employment growth and unemployment rate in the EU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EU labour market is expected to remain resilient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27F3088-E117-41B8-8631-17ED7B43B5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237740"/>
              </p:ext>
            </p:extLst>
          </p:nvPr>
        </p:nvGraphicFramePr>
        <p:xfrm>
          <a:off x="4652244" y="1956318"/>
          <a:ext cx="9249824" cy="5553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4194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51844" y="1519084"/>
            <a:ext cx="18002000" cy="688112"/>
          </a:xfrm>
        </p:spPr>
        <p:txBody>
          <a:bodyPr/>
          <a:lstStyle/>
          <a:p>
            <a:r>
              <a:rPr lang="pl-PL" dirty="0"/>
              <a:t>EU</a:t>
            </a:r>
            <a:r>
              <a:rPr lang="fr-BE" dirty="0"/>
              <a:t> </a:t>
            </a:r>
            <a:r>
              <a:rPr lang="en-GB" dirty="0"/>
              <a:t>RRF grants absorption across Member States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RRF absorption is set to accelerate this year and next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2F14B38-06CA-462B-A489-F0E4A83E7F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362161"/>
              </p:ext>
            </p:extLst>
          </p:nvPr>
        </p:nvGraphicFramePr>
        <p:xfrm>
          <a:off x="5156300" y="1991172"/>
          <a:ext cx="9433048" cy="5545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584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dirty="0"/>
              <a:t>Short-term euro interest rate expectations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BE" dirty="0" err="1"/>
              <a:t>Credit</a:t>
            </a:r>
            <a:r>
              <a:rPr lang="fr-BE" dirty="0"/>
              <a:t> </a:t>
            </a:r>
            <a:r>
              <a:rPr lang="fr-BE" dirty="0" err="1"/>
              <a:t>cost</a:t>
            </a:r>
            <a:r>
              <a:rPr lang="fr-BE" dirty="0"/>
              <a:t> and </a:t>
            </a:r>
            <a:r>
              <a:rPr lang="fr-BE" dirty="0" err="1"/>
              <a:t>lending</a:t>
            </a:r>
            <a:r>
              <a:rPr lang="fr-BE" dirty="0"/>
              <a:t> </a:t>
            </a:r>
            <a:r>
              <a:rPr lang="fr-BE" dirty="0" err="1"/>
              <a:t>growth</a:t>
            </a:r>
            <a:endParaRPr lang="en-I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Financing conditions are set to tighten further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4E5C086-2A32-4E99-A7DF-649F15E75F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390916"/>
              </p:ext>
            </p:extLst>
          </p:nvPr>
        </p:nvGraphicFramePr>
        <p:xfrm>
          <a:off x="10040962" y="2166545"/>
          <a:ext cx="871296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CB0BFCB-8D0E-429F-9654-0FCF77B433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353399"/>
              </p:ext>
            </p:extLst>
          </p:nvPr>
        </p:nvGraphicFramePr>
        <p:xfrm>
          <a:off x="1500696" y="2351212"/>
          <a:ext cx="8028892" cy="4167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2448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07828" y="1519084"/>
            <a:ext cx="9145016" cy="83212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5625" tIns="82813" rIns="165625" bIns="82813" numCol="1" anchor="t" anchorCtr="0" compatLnSpc="1">
            <a:prstTxWarp prst="textNoShape">
              <a:avLst/>
            </a:prstTxWarp>
          </a:bodyPr>
          <a:lstStyle/>
          <a:p>
            <a:r>
              <a:rPr lang="pl-PL" dirty="0"/>
              <a:t>EC </a:t>
            </a:r>
            <a:r>
              <a:rPr lang="en-IE" dirty="0"/>
              <a:t>Business and Consumer Survey, euro area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sz="3600" i="0" dirty="0"/>
              <a:t>PMI indices, euro area</a:t>
            </a:r>
            <a:endParaRPr lang="en-I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A better-than-expected start to the year for the EU economy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23662"/>
              </p:ext>
            </p:extLst>
          </p:nvPr>
        </p:nvGraphicFramePr>
        <p:xfrm>
          <a:off x="1430086" y="2466698"/>
          <a:ext cx="8100500" cy="4556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781034"/>
              </p:ext>
            </p:extLst>
          </p:nvPr>
        </p:nvGraphicFramePr>
        <p:xfrm>
          <a:off x="10052844" y="2466698"/>
          <a:ext cx="8208912" cy="4744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196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051844" y="190972"/>
            <a:ext cx="17065896" cy="1212626"/>
          </a:xfrm>
        </p:spPr>
        <p:txBody>
          <a:bodyPr/>
          <a:lstStyle/>
          <a:p>
            <a:r>
              <a:rPr lang="fr-BE" dirty="0" err="1"/>
              <a:t>Economic</a:t>
            </a:r>
            <a:r>
              <a:rPr lang="fr-BE" dirty="0"/>
              <a:t> </a:t>
            </a:r>
            <a:r>
              <a:rPr lang="fr-BE" dirty="0" err="1"/>
              <a:t>activity</a:t>
            </a:r>
            <a:r>
              <a:rPr lang="fr-BE" dirty="0"/>
              <a:t> </a:t>
            </a:r>
            <a:r>
              <a:rPr lang="fr-BE" dirty="0" err="1"/>
              <a:t>expected</a:t>
            </a:r>
            <a:r>
              <a:rPr lang="fr-BE" dirty="0"/>
              <a:t> to </a:t>
            </a:r>
            <a:r>
              <a:rPr lang="fr-BE" dirty="0" err="1"/>
              <a:t>gather</a:t>
            </a:r>
            <a:r>
              <a:rPr lang="fr-BE" dirty="0"/>
              <a:t> pace </a:t>
            </a:r>
            <a:r>
              <a:rPr lang="fr-BE" dirty="0" err="1"/>
              <a:t>next</a:t>
            </a:r>
            <a:r>
              <a:rPr lang="fr-BE" dirty="0"/>
              <a:t> </a:t>
            </a:r>
            <a:r>
              <a:rPr lang="fr-BE" dirty="0" err="1"/>
              <a:t>year</a:t>
            </a:r>
            <a:endParaRPr lang="en-IE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B1DBBCB-7BB2-8B55-4C74-78ACF11B8E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0196" y="1403598"/>
            <a:ext cx="10225136" cy="688112"/>
          </a:xfrm>
        </p:spPr>
        <p:txBody>
          <a:bodyPr/>
          <a:lstStyle/>
          <a:p>
            <a:pPr marL="0" indent="0">
              <a:buNone/>
            </a:pPr>
            <a:r>
              <a:rPr lang="en-GB" sz="4000" i="0" dirty="0"/>
              <a:t>Real GDP growth and contribution</a:t>
            </a:r>
            <a:r>
              <a:rPr lang="pl-PL" sz="4000" i="0" dirty="0"/>
              <a:t>s</a:t>
            </a:r>
            <a:r>
              <a:rPr lang="fr-BE" sz="4000" i="0" dirty="0"/>
              <a:t> in the EU</a:t>
            </a:r>
            <a:endParaRPr lang="en-IE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1817808-6711-428B-A79C-D48A25EBD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403443"/>
              </p:ext>
            </p:extLst>
          </p:nvPr>
        </p:nvGraphicFramePr>
        <p:xfrm>
          <a:off x="6123327" y="2188456"/>
          <a:ext cx="7859033" cy="450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6896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424552" y="190972"/>
            <a:ext cx="5256584" cy="1212626"/>
          </a:xfrm>
        </p:spPr>
        <p:txBody>
          <a:bodyPr/>
          <a:lstStyle/>
          <a:p>
            <a:r>
              <a:rPr lang="it-IT" dirty="0"/>
              <a:t>EU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map</a:t>
            </a:r>
            <a:r>
              <a:rPr lang="it-IT" dirty="0"/>
              <a:t> 2023 &amp;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BC7BE-67E6-2B1C-8A2B-B032AB6EF8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47277" y="1631132"/>
            <a:ext cx="4176464" cy="832128"/>
          </a:xfrm>
        </p:spPr>
        <p:txBody>
          <a:bodyPr/>
          <a:lstStyle/>
          <a:p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j-ea"/>
                <a:cs typeface="Calibri"/>
              </a:rPr>
              <a:t>Real GDP growth, %</a:t>
            </a:r>
          </a:p>
          <a:p>
            <a:endParaRPr lang="en-IE" dirty="0"/>
          </a:p>
        </p:txBody>
      </p:sp>
      <p:pic>
        <p:nvPicPr>
          <p:cNvPr id="4" name="Picture 3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3C347DFB-C236-FA03-8A03-655B91F63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8" y="687355"/>
            <a:ext cx="6591300" cy="6781800"/>
          </a:xfrm>
          <a:prstGeom prst="rect">
            <a:avLst/>
          </a:prstGeom>
        </p:spPr>
      </p:pic>
      <p:pic>
        <p:nvPicPr>
          <p:cNvPr id="7" name="Picture 6" descr="A picture containing map&#10;&#10;Description automatically generated">
            <a:extLst>
              <a:ext uri="{FF2B5EF4-FFF2-40B4-BE49-F238E27FC236}">
                <a16:creationId xmlns:a16="http://schemas.microsoft.com/office/drawing/2014/main" id="{DC27C8BE-5266-7C90-645B-E57BB9BC7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971" y="687355"/>
            <a:ext cx="6591300" cy="6781800"/>
          </a:xfrm>
          <a:prstGeom prst="rect">
            <a:avLst/>
          </a:prstGeom>
        </p:spPr>
      </p:pic>
      <p:pic>
        <p:nvPicPr>
          <p:cNvPr id="9" name="Picture 8" descr="A picture containing screenshot, square, rectangle, colorfulness&#10;&#10;Description automatically generated">
            <a:extLst>
              <a:ext uri="{FF2B5EF4-FFF2-40B4-BE49-F238E27FC236}">
                <a16:creationId xmlns:a16="http://schemas.microsoft.com/office/drawing/2014/main" id="{77C6CEFC-D9FB-1CBA-696F-DFFA1E653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422" y="3287316"/>
            <a:ext cx="1781566" cy="380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5832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_EPKit Forecast Spring Theme">
    <a:dk1>
      <a:sysClr val="windowText" lastClr="000000"/>
    </a:dk1>
    <a:lt1>
      <a:sysClr val="window" lastClr="FFFFFF"/>
    </a:lt1>
    <a:dk2>
      <a:srgbClr val="4C70A7"/>
    </a:dk2>
    <a:lt2>
      <a:srgbClr val="F2F2F2"/>
    </a:lt2>
    <a:accent1>
      <a:srgbClr val="C7D6A7"/>
    </a:accent1>
    <a:accent2>
      <a:srgbClr val="90BA52"/>
    </a:accent2>
    <a:accent3>
      <a:srgbClr val="689E79"/>
    </a:accent3>
    <a:accent4>
      <a:srgbClr val="FAA916"/>
    </a:accent4>
    <a:accent5>
      <a:srgbClr val="D08806"/>
    </a:accent5>
    <a:accent6>
      <a:srgbClr val="FCDA9E"/>
    </a:accent6>
    <a:hlink>
      <a:srgbClr val="7AC6A7"/>
    </a:hlink>
    <a:folHlink>
      <a:srgbClr val="BBDFD6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_EPKit Forecast Spring Theme">
    <a:dk1>
      <a:sysClr val="windowText" lastClr="000000"/>
    </a:dk1>
    <a:lt1>
      <a:sysClr val="window" lastClr="FFFFFF"/>
    </a:lt1>
    <a:dk2>
      <a:srgbClr val="4C70A7"/>
    </a:dk2>
    <a:lt2>
      <a:srgbClr val="F2F2F2"/>
    </a:lt2>
    <a:accent1>
      <a:srgbClr val="C7D6A7"/>
    </a:accent1>
    <a:accent2>
      <a:srgbClr val="90BA52"/>
    </a:accent2>
    <a:accent3>
      <a:srgbClr val="689E79"/>
    </a:accent3>
    <a:accent4>
      <a:srgbClr val="FAA916"/>
    </a:accent4>
    <a:accent5>
      <a:srgbClr val="D08806"/>
    </a:accent5>
    <a:accent6>
      <a:srgbClr val="FCDA9E"/>
    </a:accent6>
    <a:hlink>
      <a:srgbClr val="7AC6A7"/>
    </a:hlink>
    <a:folHlink>
      <a:srgbClr val="BBDFD6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_EPKit Forecast Spring Theme">
    <a:dk1>
      <a:sysClr val="windowText" lastClr="000000"/>
    </a:dk1>
    <a:lt1>
      <a:sysClr val="window" lastClr="FFFFFF"/>
    </a:lt1>
    <a:dk2>
      <a:srgbClr val="4C70A7"/>
    </a:dk2>
    <a:lt2>
      <a:srgbClr val="F2F2F2"/>
    </a:lt2>
    <a:accent1>
      <a:srgbClr val="C7D6A7"/>
    </a:accent1>
    <a:accent2>
      <a:srgbClr val="90BA52"/>
    </a:accent2>
    <a:accent3>
      <a:srgbClr val="689E79"/>
    </a:accent3>
    <a:accent4>
      <a:srgbClr val="FAA916"/>
    </a:accent4>
    <a:accent5>
      <a:srgbClr val="D08806"/>
    </a:accent5>
    <a:accent6>
      <a:srgbClr val="FCDA9E"/>
    </a:accent6>
    <a:hlink>
      <a:srgbClr val="7AC6A7"/>
    </a:hlink>
    <a:folHlink>
      <a:srgbClr val="BBDFD6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riginalTheme">
    <a:dk1>
      <a:sysClr val="windowText" lastClr="000000"/>
    </a:dk1>
    <a:lt1>
      <a:sysClr val="window" lastClr="FFFFFF"/>
    </a:lt1>
    <a:dk2>
      <a:srgbClr val="4C70A7"/>
    </a:dk2>
    <a:lt2>
      <a:srgbClr val="F2F2F2"/>
    </a:lt2>
    <a:accent1>
      <a:srgbClr val="353B73"/>
    </a:accent1>
    <a:accent2>
      <a:srgbClr val="FFD724"/>
    </a:accent2>
    <a:accent3>
      <a:srgbClr val="2F9AFB"/>
    </a:accent3>
    <a:accent4>
      <a:srgbClr val="B8AAA2"/>
    </a:accent4>
    <a:accent5>
      <a:srgbClr val="E75118"/>
    </a:accent5>
    <a:accent6>
      <a:srgbClr val="6DC7A9"/>
    </a:accent6>
    <a:hlink>
      <a:srgbClr val="F29522"/>
    </a:hlink>
    <a:folHlink>
      <a:srgbClr val="2F9AD6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_EPKit Forecast Spring Theme">
    <a:dk1>
      <a:sysClr val="windowText" lastClr="000000"/>
    </a:dk1>
    <a:lt1>
      <a:sysClr val="window" lastClr="FFFFFF"/>
    </a:lt1>
    <a:dk2>
      <a:srgbClr val="4C70A7"/>
    </a:dk2>
    <a:lt2>
      <a:srgbClr val="F2F2F2"/>
    </a:lt2>
    <a:accent1>
      <a:srgbClr val="C7D6A7"/>
    </a:accent1>
    <a:accent2>
      <a:srgbClr val="90BA52"/>
    </a:accent2>
    <a:accent3>
      <a:srgbClr val="689E79"/>
    </a:accent3>
    <a:accent4>
      <a:srgbClr val="FAA916"/>
    </a:accent4>
    <a:accent5>
      <a:srgbClr val="D08806"/>
    </a:accent5>
    <a:accent6>
      <a:srgbClr val="FCDA9E"/>
    </a:accent6>
    <a:hlink>
      <a:srgbClr val="7AC6A7"/>
    </a:hlink>
    <a:folHlink>
      <a:srgbClr val="BBDFD6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_EPKit Forecast Spring Theme">
    <a:dk1>
      <a:sysClr val="windowText" lastClr="000000"/>
    </a:dk1>
    <a:lt1>
      <a:sysClr val="window" lastClr="FFFFFF"/>
    </a:lt1>
    <a:dk2>
      <a:srgbClr val="4C70A7"/>
    </a:dk2>
    <a:lt2>
      <a:srgbClr val="F2F2F2"/>
    </a:lt2>
    <a:accent1>
      <a:srgbClr val="C7D6A7"/>
    </a:accent1>
    <a:accent2>
      <a:srgbClr val="90BA52"/>
    </a:accent2>
    <a:accent3>
      <a:srgbClr val="689E79"/>
    </a:accent3>
    <a:accent4>
      <a:srgbClr val="FAA916"/>
    </a:accent4>
    <a:accent5>
      <a:srgbClr val="D08806"/>
    </a:accent5>
    <a:accent6>
      <a:srgbClr val="FCDA9E"/>
    </a:accent6>
    <a:hlink>
      <a:srgbClr val="7AC6A7"/>
    </a:hlink>
    <a:folHlink>
      <a:srgbClr val="BBDFD6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_EPKit Forecast Spring Theme">
    <a:dk1>
      <a:sysClr val="windowText" lastClr="000000"/>
    </a:dk1>
    <a:lt1>
      <a:sysClr val="window" lastClr="FFFFFF"/>
    </a:lt1>
    <a:dk2>
      <a:srgbClr val="4C70A7"/>
    </a:dk2>
    <a:lt2>
      <a:srgbClr val="F2F2F2"/>
    </a:lt2>
    <a:accent1>
      <a:srgbClr val="C7D6A7"/>
    </a:accent1>
    <a:accent2>
      <a:srgbClr val="90BA52"/>
    </a:accent2>
    <a:accent3>
      <a:srgbClr val="689E79"/>
    </a:accent3>
    <a:accent4>
      <a:srgbClr val="FAA916"/>
    </a:accent4>
    <a:accent5>
      <a:srgbClr val="D08806"/>
    </a:accent5>
    <a:accent6>
      <a:srgbClr val="FCDA9E"/>
    </a:accent6>
    <a:hlink>
      <a:srgbClr val="7AC6A7"/>
    </a:hlink>
    <a:folHlink>
      <a:srgbClr val="BBDFD6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riginalTheme">
    <a:dk1>
      <a:sysClr val="windowText" lastClr="000000"/>
    </a:dk1>
    <a:lt1>
      <a:sysClr val="window" lastClr="FFFFFF"/>
    </a:lt1>
    <a:dk2>
      <a:srgbClr val="4C70A7"/>
    </a:dk2>
    <a:lt2>
      <a:srgbClr val="F2F2F2"/>
    </a:lt2>
    <a:accent1>
      <a:srgbClr val="353B73"/>
    </a:accent1>
    <a:accent2>
      <a:srgbClr val="FFD724"/>
    </a:accent2>
    <a:accent3>
      <a:srgbClr val="2F9AFB"/>
    </a:accent3>
    <a:accent4>
      <a:srgbClr val="B8AAA2"/>
    </a:accent4>
    <a:accent5>
      <a:srgbClr val="E75118"/>
    </a:accent5>
    <a:accent6>
      <a:srgbClr val="6DC7A9"/>
    </a:accent6>
    <a:hlink>
      <a:srgbClr val="F29522"/>
    </a:hlink>
    <a:folHlink>
      <a:srgbClr val="2F9AD6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4736</TotalTime>
  <Words>380</Words>
  <Application>Microsoft Office PowerPoint</Application>
  <PresentationFormat>Custom</PresentationFormat>
  <Paragraphs>63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EC Square Sans Cond Pro</vt:lpstr>
      <vt:lpstr>EC Square Sans Pro</vt:lpstr>
      <vt:lpstr>EC Square Sans Pro Medium</vt:lpstr>
      <vt:lpstr>Verdana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PIUS Bjorn (BUDG-EXT)</dc:creator>
  <cp:lastModifiedBy>O'CONNOR Simon (CAB-GENTILONI)</cp:lastModifiedBy>
  <cp:revision>113</cp:revision>
  <dcterms:created xsi:type="dcterms:W3CDTF">2016-01-14T10:08:16Z</dcterms:created>
  <dcterms:modified xsi:type="dcterms:W3CDTF">2023-05-15T06:47:37Z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2023-05-02T12:41:12Z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90298a37-69d5-4d28-af4d-249e9e5a80d7</vt:lpwstr>
  </property>
  <property fmtid="{D5CDD505-2E9C-101B-9397-08002B2CF9AE}" pid="8" name="MSIP_Label_6bd9ddd1-4d20-43f6-abfa-fc3c07406f94_ContentBits">
    <vt:lpwstr>0</vt:lpwstr>
  </property>
</Properties>
</file>